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1" r:id="rId6"/>
    <p:sldId id="260" r:id="rId7"/>
    <p:sldId id="259"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86" d="100"/>
          <a:sy n="86" d="100"/>
        </p:scale>
        <p:origin x="686"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1ED430-C0CC-4AA5-B246-41430028EA27}"/>
              </a:ext>
            </a:extLst>
          </p:cNvPr>
          <p:cNvSpPr>
            <a:spLocks noGrp="1"/>
          </p:cNvSpPr>
          <p:nvPr>
            <p:ph idx="1"/>
          </p:nvPr>
        </p:nvSpPr>
        <p:spPr>
          <a:xfrm>
            <a:off x="62145" y="71021"/>
            <a:ext cx="12002608" cy="6676008"/>
          </a:xfrm>
        </p:spPr>
        <p:txBody>
          <a:bodyPr>
            <a:normAutofit fontScale="92500" lnSpcReduction="20000"/>
          </a:bodyPr>
          <a:lstStyle/>
          <a:p>
            <a:pPr marL="0" indent="0">
              <a:buNone/>
            </a:pPr>
            <a:r>
              <a:rPr lang="en-IN" sz="3000" b="1" dirty="0">
                <a:latin typeface="Arial" panose="020B0604020202020204" pitchFamily="34" charset="0"/>
                <a:cs typeface="Arial" panose="020B0604020202020204" pitchFamily="34" charset="0"/>
              </a:rPr>
              <a:t>                    Unit-IV          Public Finance:</a:t>
            </a:r>
          </a:p>
          <a:p>
            <a:pPr marL="0" indent="0">
              <a:buNone/>
            </a:pPr>
            <a:r>
              <a:rPr lang="en-IN" sz="2600" dirty="0">
                <a:latin typeface="Arial" panose="020B0604020202020204" pitchFamily="34" charset="0"/>
                <a:cs typeface="Arial" panose="020B0604020202020204" pitchFamily="34" charset="0"/>
              </a:rPr>
              <a:t>     Public finance deals with income and expenditure of public authorities, such as Central Government, State Govt and other local govt. In public finance we study about how the govt raises revenue  and how it spends.</a:t>
            </a:r>
          </a:p>
          <a:p>
            <a:pPr marL="0" indent="0">
              <a:buNone/>
            </a:pPr>
            <a:r>
              <a:rPr lang="en-IN" sz="2600" dirty="0">
                <a:latin typeface="Arial" panose="020B0604020202020204" pitchFamily="34" charset="0"/>
                <a:cs typeface="Arial" panose="020B0604020202020204" pitchFamily="34" charset="0"/>
              </a:rPr>
              <a:t>    In other words, public finance deals with fiscal or financial operations of govt.</a:t>
            </a:r>
          </a:p>
          <a:p>
            <a:pPr marL="0" indent="0">
              <a:buNone/>
            </a:pPr>
            <a:r>
              <a:rPr lang="en-IN" sz="2600" dirty="0">
                <a:latin typeface="Arial" panose="020B0604020202020204" pitchFamily="34" charset="0"/>
                <a:cs typeface="Arial" panose="020B0604020202020204" pitchFamily="34" charset="0"/>
              </a:rPr>
              <a:t>    According to H Dalton, “ Public finance is concerned with the income and expenditure of public authorities and with the adjustment of one to another.</a:t>
            </a:r>
          </a:p>
          <a:p>
            <a:pPr marL="0" indent="0">
              <a:buNone/>
            </a:pPr>
            <a:endParaRPr lang="en-IN" sz="2600" dirty="0">
              <a:latin typeface="Arial" panose="020B0604020202020204" pitchFamily="34" charset="0"/>
              <a:cs typeface="Arial" panose="020B0604020202020204" pitchFamily="34" charset="0"/>
            </a:endParaRPr>
          </a:p>
          <a:p>
            <a:pPr marL="0" indent="0">
              <a:buNone/>
            </a:pPr>
            <a:r>
              <a:rPr lang="en-IN" sz="2600" dirty="0">
                <a:latin typeface="Arial" panose="020B0604020202020204" pitchFamily="34" charset="0"/>
                <a:cs typeface="Arial" panose="020B0604020202020204" pitchFamily="34" charset="0"/>
              </a:rPr>
              <a:t> </a:t>
            </a:r>
            <a:r>
              <a:rPr lang="en-IN" sz="3000" b="1" dirty="0">
                <a:latin typeface="Arial" panose="020B0604020202020204" pitchFamily="34" charset="0"/>
                <a:cs typeface="Arial" panose="020B0604020202020204" pitchFamily="34" charset="0"/>
              </a:rPr>
              <a:t>Difference between Public Finance and Private Finance:</a:t>
            </a:r>
          </a:p>
          <a:p>
            <a:pPr marL="0" indent="0">
              <a:buNone/>
            </a:pPr>
            <a:r>
              <a:rPr lang="en-IN" sz="2600" dirty="0">
                <a:latin typeface="Arial" panose="020B0604020202020204" pitchFamily="34" charset="0"/>
                <a:cs typeface="Arial" panose="020B0604020202020204" pitchFamily="34" charset="0"/>
              </a:rPr>
              <a:t>     Private finance is concerned with the financial operations of an individual. But public finance deals with financial operations of the  govt.</a:t>
            </a:r>
          </a:p>
          <a:p>
            <a:pPr marL="457200" indent="-457200">
              <a:buAutoNum type="arabicPeriod"/>
            </a:pPr>
            <a:r>
              <a:rPr lang="en-IN" sz="2600" b="1" dirty="0">
                <a:latin typeface="Arial" panose="020B0604020202020204" pitchFamily="34" charset="0"/>
                <a:cs typeface="Arial" panose="020B0604020202020204" pitchFamily="34" charset="0"/>
              </a:rPr>
              <a:t>Adjustment of Income and Expenditure:</a:t>
            </a:r>
          </a:p>
          <a:p>
            <a:pPr marL="0" indent="0">
              <a:buNone/>
            </a:pPr>
            <a:r>
              <a:rPr lang="en-IN" sz="2600" b="1" dirty="0">
                <a:latin typeface="Arial" panose="020B0604020202020204" pitchFamily="34" charset="0"/>
                <a:cs typeface="Arial" panose="020B0604020202020204" pitchFamily="34" charset="0"/>
              </a:rPr>
              <a:t>    </a:t>
            </a:r>
            <a:r>
              <a:rPr lang="en-IN" sz="2600" dirty="0">
                <a:latin typeface="Arial" panose="020B0604020202020204" pitchFamily="34" charset="0"/>
                <a:cs typeface="Arial" panose="020B0604020202020204" pitchFamily="34" charset="0"/>
              </a:rPr>
              <a:t>In the case of public finance, the govt tries to adjust its income according to its expenditure. But in case of private finance, an individual tries to adjust his expenditure to his income.</a:t>
            </a:r>
          </a:p>
          <a:p>
            <a:pPr marL="0" indent="0">
              <a:buNone/>
            </a:pPr>
            <a:endParaRPr lang="en-IN" sz="2600" b="1" dirty="0">
              <a:latin typeface="Arial" panose="020B0604020202020204" pitchFamily="34" charset="0"/>
              <a:cs typeface="Arial" panose="020B0604020202020204" pitchFamily="34" charset="0"/>
            </a:endParaRPr>
          </a:p>
          <a:p>
            <a:pPr marL="0" indent="0">
              <a:buNone/>
            </a:pPr>
            <a:r>
              <a:rPr lang="en-IN" sz="2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28648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209007"/>
            <a:ext cx="11547565" cy="6335484"/>
          </a:xfrm>
        </p:spPr>
        <p:txBody>
          <a:bodyPr/>
          <a:lstStyle/>
          <a:p>
            <a:pPr>
              <a:buNone/>
            </a:pPr>
            <a:r>
              <a:rPr lang="en-US"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 the above diagram, MSS is marginal social sacrifice curve. It is an upward sloping curve from left to right indicates that the social sacrifice per unit of taxation goes on increasing with every additional unit of money raised. </a:t>
            </a:r>
          </a:p>
          <a:p>
            <a:pPr>
              <a:buNone/>
            </a:pPr>
            <a:r>
              <a:rPr lang="en-US" sz="2400" dirty="0">
                <a:latin typeface="Arial" panose="020B0604020202020204" pitchFamily="34" charset="0"/>
                <a:cs typeface="Arial" panose="020B0604020202020204" pitchFamily="34" charset="0"/>
              </a:rPr>
              <a:t>       MSB is a marginal social benefit curve is a downward sloping  indicates social benefits per unit diminishes as the public expenditure increases.</a:t>
            </a:r>
          </a:p>
          <a:p>
            <a:pPr>
              <a:buNone/>
            </a:pPr>
            <a:r>
              <a:rPr lang="en-US" sz="2400" dirty="0">
                <a:latin typeface="Arial" panose="020B0604020202020204" pitchFamily="34" charset="0"/>
                <a:cs typeface="Arial" panose="020B0604020202020204" pitchFamily="34" charset="0"/>
              </a:rPr>
              <a:t>       The MSS curve and MSB curve intersect at the point ‘E’ which represents the optimum level of government’s financial activity. At this point, government expenditure becomes equal to government revenue as shown by OM.</a:t>
            </a:r>
          </a:p>
          <a:p>
            <a:pPr>
              <a:buNone/>
            </a:pPr>
            <a:r>
              <a:rPr lang="en-US" sz="2400" dirty="0">
                <a:latin typeface="Arial" panose="020B0604020202020204" pitchFamily="34" charset="0"/>
                <a:cs typeface="Arial" panose="020B0604020202020204" pitchFamily="34" charset="0"/>
              </a:rPr>
              <a:t>        Further, MSS( Marginal Social Sacrifice ) is equal to MSB ( Marginal Social Benefit) as shown by OQ.</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527" y="111858"/>
            <a:ext cx="11364684" cy="6413863"/>
          </a:xfrm>
        </p:spPr>
        <p:txBody>
          <a:bodyPr>
            <a:normAutofit/>
          </a:bodyPr>
          <a:lstStyle/>
          <a:p>
            <a:pPr>
              <a:buNone/>
            </a:pPr>
            <a:r>
              <a:rPr lang="en-US" sz="2400" b="1" dirty="0">
                <a:latin typeface="Arial" panose="020B0604020202020204" pitchFamily="34" charset="0"/>
                <a:cs typeface="Arial" panose="020B0604020202020204" pitchFamily="34" charset="0"/>
              </a:rPr>
              <a:t>Tests of Social Advantage:</a:t>
            </a:r>
          </a:p>
          <a:p>
            <a:pPr>
              <a:buNone/>
            </a:pPr>
            <a:r>
              <a:rPr lang="en-US" sz="2400" dirty="0">
                <a:latin typeface="Arial" panose="020B0604020202020204" pitchFamily="34" charset="0"/>
                <a:cs typeface="Arial" panose="020B0604020202020204" pitchFamily="34" charset="0"/>
              </a:rPr>
              <a:t>    Prof. Dalton has given following objective tests which can lead to maximum social advantage.</a:t>
            </a:r>
          </a:p>
          <a:p>
            <a:pPr marL="0" indent="0">
              <a:buNone/>
            </a:pPr>
            <a:r>
              <a:rPr lang="en-US" sz="2400" b="1" dirty="0">
                <a:latin typeface="Arial" panose="020B0604020202020204" pitchFamily="34" charset="0"/>
                <a:cs typeface="Arial" panose="020B0604020202020204" pitchFamily="34" charset="0"/>
              </a:rPr>
              <a:t>1.  Protection of the Community:</a:t>
            </a:r>
          </a:p>
          <a:p>
            <a:pPr marL="457200" indent="-457200">
              <a:buNone/>
            </a:pPr>
            <a:r>
              <a:rPr lang="en-US" sz="2400" dirty="0">
                <a:latin typeface="Arial" panose="020B0604020202020204" pitchFamily="34" charset="0"/>
                <a:cs typeface="Arial" panose="020B0604020202020204" pitchFamily="34" charset="0"/>
              </a:rPr>
              <a:t>    The first test is for the preservation of the community against external attack and internal disorder. For this reason large amount of money spent on armed forces, police and judiciary are quite justifiable.</a:t>
            </a:r>
          </a:p>
          <a:p>
            <a:pPr marL="0" indent="0">
              <a:buNone/>
            </a:pPr>
            <a:r>
              <a:rPr lang="en-US" sz="2400" b="1" dirty="0">
                <a:latin typeface="Arial" panose="020B0604020202020204" pitchFamily="34" charset="0"/>
                <a:cs typeface="Arial" panose="020B0604020202020204" pitchFamily="34" charset="0"/>
              </a:rPr>
              <a:t>2.  Increase in Employment:</a:t>
            </a:r>
          </a:p>
          <a:p>
            <a:pPr marL="457200" indent="-457200">
              <a:buNone/>
            </a:pPr>
            <a:r>
              <a:rPr lang="en-US" sz="2400" dirty="0">
                <a:latin typeface="Arial" panose="020B0604020202020204" pitchFamily="34" charset="0"/>
                <a:cs typeface="Arial" panose="020B0604020202020204" pitchFamily="34" charset="0"/>
              </a:rPr>
              <a:t>     The operation of public finance is desirable  if they lead to an increase in employment of resources. This should aim at improving the level of production and volume of national income. </a:t>
            </a:r>
          </a:p>
          <a:p>
            <a:pPr marL="0" indent="0">
              <a:buNone/>
            </a:pPr>
            <a:r>
              <a:rPr lang="en-US" sz="2400" b="1" dirty="0">
                <a:latin typeface="Arial" panose="020B0604020202020204" pitchFamily="34" charset="0"/>
                <a:cs typeface="Arial" panose="020B0604020202020204" pitchFamily="34" charset="0"/>
              </a:rPr>
              <a:t>3.  Reduction in Economic Inequalities:</a:t>
            </a:r>
          </a:p>
          <a:p>
            <a:pPr marL="457200" indent="-457200">
              <a:buNone/>
            </a:pP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 public finance operations should bring about greater equality in the distribution of income and wealth.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065" y="287383"/>
            <a:ext cx="11530444" cy="6257108"/>
          </a:xfrm>
        </p:spPr>
        <p:txBody>
          <a:bodyPr>
            <a:normAutofit/>
          </a:bodyPr>
          <a:lstStyle/>
          <a:p>
            <a:pPr marL="0" indent="0">
              <a:buNone/>
            </a:pPr>
            <a:r>
              <a:rPr lang="en-US" sz="2400" b="1" dirty="0">
                <a:latin typeface="Arial" panose="020B0604020202020204" pitchFamily="34" charset="0"/>
                <a:cs typeface="Arial" panose="020B0604020202020204" pitchFamily="34" charset="0"/>
              </a:rPr>
              <a:t>4.  Economic Stability:</a:t>
            </a:r>
          </a:p>
          <a:p>
            <a:pPr marL="457200" indent="-457200">
              <a:buNone/>
            </a:pPr>
            <a:r>
              <a:rPr lang="en-US" sz="2400" dirty="0">
                <a:latin typeface="Arial" panose="020B0604020202020204" pitchFamily="34" charset="0"/>
                <a:cs typeface="Arial" panose="020B0604020202020204" pitchFamily="34" charset="0"/>
              </a:rPr>
              <a:t>     The public finance operations of the </a:t>
            </a:r>
            <a:r>
              <a:rPr lang="en-US" sz="2400" dirty="0" err="1">
                <a:latin typeface="Arial" panose="020B0604020202020204" pitchFamily="34" charset="0"/>
                <a:cs typeface="Arial" panose="020B0604020202020204" pitchFamily="34" charset="0"/>
              </a:rPr>
              <a:t>govt</a:t>
            </a:r>
            <a:r>
              <a:rPr lang="en-US" sz="2400" dirty="0">
                <a:latin typeface="Arial" panose="020B0604020202020204" pitchFamily="34" charset="0"/>
                <a:cs typeface="Arial" panose="020B0604020202020204" pitchFamily="34" charset="0"/>
              </a:rPr>
              <a:t> are desirable if they are maintaining economic stability in a country.</a:t>
            </a:r>
          </a:p>
          <a:p>
            <a:pPr marL="0" indent="0">
              <a:buNone/>
            </a:pPr>
            <a:r>
              <a:rPr lang="en-US" sz="2400" b="1" dirty="0">
                <a:latin typeface="Arial" panose="020B0604020202020204" pitchFamily="34" charset="0"/>
                <a:cs typeface="Arial" panose="020B0604020202020204" pitchFamily="34" charset="0"/>
              </a:rPr>
              <a:t>5.  Provision for Future Generation:</a:t>
            </a:r>
          </a:p>
          <a:p>
            <a:pPr marL="457200" indent="-457200">
              <a:buNone/>
            </a:pPr>
            <a:r>
              <a:rPr lang="en-US" sz="2400" dirty="0">
                <a:latin typeface="Arial" panose="020B0604020202020204" pitchFamily="34" charset="0"/>
                <a:cs typeface="Arial" panose="020B0604020202020204" pitchFamily="34" charset="0"/>
              </a:rPr>
              <a:t>     The financial operations of the state are desirable  if they look after  welfare of the present as well as future generations.</a:t>
            </a:r>
          </a:p>
          <a:p>
            <a:pPr marL="457200" indent="-457200">
              <a:buNone/>
            </a:pPr>
            <a:r>
              <a:rPr lang="en-IN" sz="2400" b="1" dirty="0">
                <a:latin typeface="Arial" panose="020B0604020202020204" pitchFamily="34" charset="0"/>
                <a:cs typeface="Arial" panose="020B0604020202020204" pitchFamily="34" charset="0"/>
              </a:rPr>
              <a:t>Limitations:</a:t>
            </a:r>
          </a:p>
          <a:p>
            <a:pPr marL="0" indent="0">
              <a:buNone/>
            </a:pPr>
            <a:r>
              <a:rPr lang="en-IN" sz="2400" b="1" dirty="0">
                <a:latin typeface="Arial" panose="020B0604020202020204" pitchFamily="34" charset="0"/>
                <a:cs typeface="Arial" panose="020B0604020202020204" pitchFamily="34" charset="0"/>
              </a:rPr>
              <a:t>1. Non-Measurability of social sacrifice and social benefits:</a:t>
            </a:r>
          </a:p>
          <a:p>
            <a:pPr marL="457200" indent="-457200">
              <a:buNone/>
            </a:pPr>
            <a:r>
              <a:rPr lang="en-IN" sz="2400" dirty="0">
                <a:latin typeface="Arial" panose="020B0604020202020204" pitchFamily="34" charset="0"/>
                <a:cs typeface="Arial" panose="020B0604020202020204" pitchFamily="34" charset="0"/>
              </a:rPr>
              <a:t>     There is no effective means  to measure the disutility of taxation and the utility conferred by public expenditure quantitatively.</a:t>
            </a:r>
          </a:p>
          <a:p>
            <a:pPr marL="457200" indent="-457200">
              <a:buNone/>
            </a:pPr>
            <a:r>
              <a:rPr lang="en-IN" sz="2400" dirty="0">
                <a:latin typeface="Arial" panose="020B0604020202020204" pitchFamily="34" charset="0"/>
                <a:cs typeface="Arial" panose="020B0604020202020204" pitchFamily="34" charset="0"/>
              </a:rPr>
              <a:t>2</a:t>
            </a:r>
            <a:r>
              <a:rPr lang="en-IN" sz="2400" b="1" dirty="0">
                <a:latin typeface="Arial" panose="020B0604020202020204" pitchFamily="34" charset="0"/>
                <a:cs typeface="Arial" panose="020B0604020202020204" pitchFamily="34" charset="0"/>
              </a:rPr>
              <a:t>. Non applicability to public borrowings:</a:t>
            </a:r>
          </a:p>
          <a:p>
            <a:pPr marL="457200" indent="-457200">
              <a:buNone/>
            </a:pPr>
            <a:r>
              <a:rPr lang="en-IN" sz="2400" dirty="0">
                <a:latin typeface="Arial" panose="020B0604020202020204" pitchFamily="34" charset="0"/>
                <a:cs typeface="Arial" panose="020B0604020202020204" pitchFamily="34" charset="0"/>
              </a:rPr>
              <a:t>    Loans raised from the public involve no social sacrifice because such loans are repayable with interest after a certain period of time.</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0EE545-E641-4536-87FE-5D85C3D584FF}"/>
              </a:ext>
            </a:extLst>
          </p:cNvPr>
          <p:cNvSpPr>
            <a:spLocks noGrp="1"/>
          </p:cNvSpPr>
          <p:nvPr>
            <p:ph idx="1"/>
          </p:nvPr>
        </p:nvSpPr>
        <p:spPr>
          <a:xfrm>
            <a:off x="198986" y="182246"/>
            <a:ext cx="11620870" cy="6516209"/>
          </a:xfrm>
        </p:spPr>
        <p:txBody>
          <a:bodyPr>
            <a:normAutofit/>
          </a:bodyPr>
          <a:lstStyle/>
          <a:p>
            <a:pPr marL="0" indent="0">
              <a:buNone/>
            </a:pPr>
            <a:r>
              <a:rPr lang="en-IN" sz="2400" dirty="0">
                <a:solidFill>
                  <a:schemeClr val="tx1"/>
                </a:solidFill>
                <a:latin typeface="Arial" panose="020B0604020202020204" pitchFamily="34" charset="0"/>
                <a:cs typeface="Arial" panose="020B0604020202020204" pitchFamily="34" charset="0"/>
              </a:rPr>
              <a:t>3</a:t>
            </a:r>
            <a:r>
              <a:rPr lang="en-IN" sz="2400" b="1" dirty="0">
                <a:solidFill>
                  <a:schemeClr val="tx1"/>
                </a:solidFill>
                <a:latin typeface="Arial" panose="020B0604020202020204" pitchFamily="34" charset="0"/>
                <a:cs typeface="Arial" panose="020B0604020202020204" pitchFamily="34" charset="0"/>
              </a:rPr>
              <a:t>.  Misuse of govt funds:</a:t>
            </a:r>
          </a:p>
          <a:p>
            <a:pPr marL="0" indent="0">
              <a:buNone/>
            </a:pPr>
            <a:r>
              <a:rPr lang="en-IN" sz="2400" dirty="0">
                <a:solidFill>
                  <a:schemeClr val="tx1"/>
                </a:solidFill>
                <a:latin typeface="Arial" panose="020B0604020202020204" pitchFamily="34" charset="0"/>
                <a:cs typeface="Arial" panose="020B0604020202020204" pitchFamily="34" charset="0"/>
              </a:rPr>
              <a:t>    A large share of government funds is misused for unproductive purposes which do not provide any social benefit.</a:t>
            </a:r>
          </a:p>
          <a:p>
            <a:pPr marL="0" indent="0">
              <a:buNone/>
            </a:pPr>
            <a:r>
              <a:rPr lang="en-IN" sz="2400" b="1" dirty="0">
                <a:solidFill>
                  <a:schemeClr val="tx1"/>
                </a:solidFill>
                <a:latin typeface="Arial" panose="020B0604020202020204" pitchFamily="34" charset="0"/>
                <a:cs typeface="Arial" panose="020B0604020202020204" pitchFamily="34" charset="0"/>
              </a:rPr>
              <a:t>4.  Neglect   Non-tax revenue:</a:t>
            </a:r>
          </a:p>
          <a:p>
            <a:pPr marL="0" indent="0">
              <a:buNone/>
            </a:pPr>
            <a:r>
              <a:rPr lang="en-IN" sz="2400" dirty="0">
                <a:solidFill>
                  <a:schemeClr val="tx1"/>
                </a:solidFill>
                <a:latin typeface="Arial" panose="020B0604020202020204" pitchFamily="34" charset="0"/>
                <a:cs typeface="Arial" panose="020B0604020202020204" pitchFamily="34" charset="0"/>
              </a:rPr>
              <a:t>   Dalton fails to take into account non tax revenue sources like public borrowing, profits from public enterprises, fees, penalties etc.</a:t>
            </a:r>
          </a:p>
          <a:p>
            <a:pPr marL="0" indent="0">
              <a:buNone/>
            </a:pPr>
            <a:r>
              <a:rPr lang="en-IN" sz="2400" b="1" dirty="0">
                <a:solidFill>
                  <a:schemeClr val="tx1"/>
                </a:solidFill>
                <a:latin typeface="Arial" panose="020B0604020202020204" pitchFamily="34" charset="0"/>
                <a:cs typeface="Arial" panose="020B0604020202020204" pitchFamily="34" charset="0"/>
              </a:rPr>
              <a:t>5.  Lack of divisibility:</a:t>
            </a:r>
          </a:p>
          <a:p>
            <a:pPr marL="0" indent="0">
              <a:buNone/>
            </a:pPr>
            <a:r>
              <a:rPr lang="en-IN" sz="2400" dirty="0">
                <a:solidFill>
                  <a:schemeClr val="tx1"/>
                </a:solidFill>
                <a:latin typeface="Arial" panose="020B0604020202020204" pitchFamily="34" charset="0"/>
                <a:cs typeface="Arial" panose="020B0604020202020204" pitchFamily="34" charset="0"/>
              </a:rPr>
              <a:t>   In order to equate the marginal benefit from public expenditure with the marginal sacrifice from taxation, the resources are required to be divided into smaller units. But it is not possible because of lack of divisibility of public expenditure and taxes in small units</a:t>
            </a:r>
            <a:r>
              <a:rPr lang="en-IN" sz="2400" dirty="0">
                <a:solidFill>
                  <a:schemeClr val="tx1"/>
                </a:solidFill>
              </a:rPr>
              <a:t>.</a:t>
            </a:r>
          </a:p>
        </p:txBody>
      </p:sp>
    </p:spTree>
    <p:extLst>
      <p:ext uri="{BB962C8B-B14F-4D97-AF65-F5344CB8AC3E}">
        <p14:creationId xmlns:p14="http://schemas.microsoft.com/office/powerpoint/2010/main" val="1594651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4E82FF-989B-4B91-B396-ED9A0934232A}"/>
              </a:ext>
            </a:extLst>
          </p:cNvPr>
          <p:cNvSpPr>
            <a:spLocks noGrp="1"/>
          </p:cNvSpPr>
          <p:nvPr>
            <p:ph idx="1"/>
          </p:nvPr>
        </p:nvSpPr>
        <p:spPr>
          <a:xfrm>
            <a:off x="115411" y="204186"/>
            <a:ext cx="11967098" cy="6462943"/>
          </a:xfrm>
        </p:spPr>
        <p:txBody>
          <a:bodyPr>
            <a:normAutofit lnSpcReduction="10000"/>
          </a:bodyPr>
          <a:lstStyle/>
          <a:p>
            <a:pPr marL="0" indent="0">
              <a:buNone/>
            </a:pPr>
            <a:r>
              <a:rPr lang="en-IN" sz="2800" b="1" dirty="0">
                <a:latin typeface="Arial" panose="020B0604020202020204" pitchFamily="34" charset="0"/>
                <a:cs typeface="Arial" panose="020B0604020202020204" pitchFamily="34" charset="0"/>
              </a:rPr>
              <a:t>Public Revenue:</a:t>
            </a:r>
          </a:p>
          <a:p>
            <a:pPr marL="0" indent="0">
              <a:buNone/>
            </a:pPr>
            <a:r>
              <a:rPr lang="en-IN" sz="2400" dirty="0">
                <a:latin typeface="Arial" panose="020B0604020202020204" pitchFamily="34" charset="0"/>
                <a:cs typeface="Arial" panose="020B0604020202020204" pitchFamily="34" charset="0"/>
              </a:rPr>
              <a:t>   The income earned by the govt through all its sources is called public revenue or public income.</a:t>
            </a:r>
          </a:p>
          <a:p>
            <a:pPr marL="0" indent="0">
              <a:buNone/>
            </a:pPr>
            <a:r>
              <a:rPr lang="en-IN" sz="2400" dirty="0">
                <a:latin typeface="Arial" panose="020B0604020202020204" pitchFamily="34" charset="0"/>
                <a:cs typeface="Arial" panose="020B0604020202020204" pitchFamily="34" charset="0"/>
              </a:rPr>
              <a:t>    Prof. Dalton has defined public income in a narrow and a wider sense, in terms of public revenue and public receipts. </a:t>
            </a:r>
          </a:p>
          <a:p>
            <a:pPr marL="0" indent="0">
              <a:buNone/>
            </a:pPr>
            <a:r>
              <a:rPr lang="en-IN" sz="2400" dirty="0">
                <a:latin typeface="Arial" panose="020B0604020202020204" pitchFamily="34" charset="0"/>
                <a:cs typeface="Arial" panose="020B0604020202020204" pitchFamily="34" charset="0"/>
              </a:rPr>
              <a:t>    In the narrow sense, Public revenue is not subject repayment, it includes revenue from taxes, fees, fines, prices, etc. </a:t>
            </a:r>
          </a:p>
          <a:p>
            <a:pPr marL="0" indent="0">
              <a:buNone/>
            </a:pPr>
            <a:r>
              <a:rPr lang="en-IN" sz="2400" dirty="0">
                <a:latin typeface="Arial" panose="020B0604020202020204" pitchFamily="34" charset="0"/>
                <a:cs typeface="Arial" panose="020B0604020202020204" pitchFamily="34" charset="0"/>
              </a:rPr>
              <a:t>     But in the wider sense, public receipts includes income from all the sources, it also includes loans raised by the govt which are subject repayment.</a:t>
            </a:r>
          </a:p>
          <a:p>
            <a:pPr marL="0" indent="0">
              <a:buNone/>
            </a:pPr>
            <a:r>
              <a:rPr lang="en-IN" sz="2400" b="1" dirty="0">
                <a:latin typeface="Arial" panose="020B0604020202020204" pitchFamily="34" charset="0"/>
                <a:cs typeface="Arial" panose="020B0604020202020204" pitchFamily="34" charset="0"/>
              </a:rPr>
              <a:t>Sources of Revenue:</a:t>
            </a:r>
          </a:p>
          <a:p>
            <a:pPr marL="0" indent="0">
              <a:buNone/>
            </a:pPr>
            <a:r>
              <a:rPr lang="en-IN" sz="2400" dirty="0">
                <a:latin typeface="Arial" panose="020B0604020202020204" pitchFamily="34" charset="0"/>
                <a:cs typeface="Arial" panose="020B0604020202020204" pitchFamily="34" charset="0"/>
              </a:rPr>
              <a:t>   The sources of public revenue may be broadly divided into two:</a:t>
            </a:r>
          </a:p>
          <a:p>
            <a:pPr marL="0" indent="0">
              <a:buNone/>
            </a:pPr>
            <a:r>
              <a:rPr lang="en-IN" sz="2400" dirty="0">
                <a:latin typeface="Arial" panose="020B0604020202020204" pitchFamily="34" charset="0"/>
                <a:cs typeface="Arial" panose="020B0604020202020204" pitchFamily="34" charset="0"/>
              </a:rPr>
              <a:t>I  Tax revenue and    II Non tax Revenue</a:t>
            </a:r>
          </a:p>
          <a:p>
            <a:pPr marL="0" indent="0">
              <a:buNone/>
            </a:pPr>
            <a:endParaRPr lang="en-IN" sz="2400" dirty="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79519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754AE-47C4-446A-B170-1E6EBB23B38D}"/>
              </a:ext>
            </a:extLst>
          </p:cNvPr>
          <p:cNvSpPr>
            <a:spLocks noGrp="1"/>
          </p:cNvSpPr>
          <p:nvPr>
            <p:ph idx="1"/>
          </p:nvPr>
        </p:nvSpPr>
        <p:spPr>
          <a:xfrm>
            <a:off x="372862" y="248575"/>
            <a:ext cx="11398928" cy="6303145"/>
          </a:xfrm>
        </p:spPr>
        <p:txBody>
          <a:bodyPr>
            <a:normAutofit/>
          </a:bodyPr>
          <a:lstStyle/>
          <a:p>
            <a:pPr marL="0" indent="0">
              <a:buNone/>
            </a:pPr>
            <a:r>
              <a:rPr lang="en-IN" sz="2400" b="1" dirty="0"/>
              <a:t>I. Tax Revenue:</a:t>
            </a:r>
          </a:p>
          <a:p>
            <a:pPr marL="0" indent="0">
              <a:buNone/>
            </a:pPr>
            <a:r>
              <a:rPr lang="en-IN" sz="2400" dirty="0"/>
              <a:t>      Taxes are  compulsory contribution to the govt by the citizen of the country without any special benefit in return. </a:t>
            </a:r>
            <a:r>
              <a:rPr lang="en-IN" sz="2400" dirty="0">
                <a:latin typeface="Arial" panose="020B0604020202020204" pitchFamily="34" charset="0"/>
                <a:cs typeface="Arial" panose="020B0604020202020204" pitchFamily="34" charset="0"/>
              </a:rPr>
              <a:t>The tax revenue is derived from the following sources.</a:t>
            </a:r>
          </a:p>
          <a:p>
            <a:pPr marL="0" indent="0">
              <a:buNone/>
            </a:pPr>
            <a:r>
              <a:rPr lang="en-IN" sz="2400" dirty="0">
                <a:latin typeface="Arial" panose="020B0604020202020204" pitchFamily="34" charset="0"/>
                <a:cs typeface="Arial" panose="020B0604020202020204" pitchFamily="34" charset="0"/>
              </a:rPr>
              <a:t>a. Taxes on income and expenditure such as income tax, corporate tax, expenditure tax, interest tax, etc.</a:t>
            </a:r>
          </a:p>
          <a:p>
            <a:pPr marL="0" indent="0">
              <a:buNone/>
            </a:pPr>
            <a:r>
              <a:rPr lang="en-IN" sz="2400" dirty="0">
                <a:latin typeface="Arial" panose="020B0604020202020204" pitchFamily="34" charset="0"/>
                <a:cs typeface="Arial" panose="020B0604020202020204" pitchFamily="34" charset="0"/>
              </a:rPr>
              <a:t>b.  Taxes on commodity and services such as GST, excise duties, sales tax, custom duties, service tax, value added tax.</a:t>
            </a:r>
          </a:p>
          <a:p>
            <a:pPr marL="457200" indent="-457200">
              <a:buAutoNum type="alphaLcPeriod" startAt="3"/>
            </a:pPr>
            <a:r>
              <a:rPr lang="en-IN" sz="2400" dirty="0">
                <a:latin typeface="Arial" panose="020B0604020202020204" pitchFamily="34" charset="0"/>
                <a:cs typeface="Arial" panose="020B0604020202020204" pitchFamily="34" charset="0"/>
              </a:rPr>
              <a:t>Taxes on property and capital transactions like wealth tax, gift tax, house tax, estate duty, etc</a:t>
            </a:r>
          </a:p>
          <a:p>
            <a:pPr marL="0" indent="0">
              <a:buNone/>
            </a:pPr>
            <a:r>
              <a:rPr lang="en-IN" sz="2400" b="1" dirty="0">
                <a:latin typeface="Arial" panose="020B0604020202020204" pitchFamily="34" charset="0"/>
                <a:cs typeface="Arial" panose="020B0604020202020204" pitchFamily="34" charset="0"/>
              </a:rPr>
              <a:t>II. Non-Tax revenue:</a:t>
            </a:r>
          </a:p>
          <a:p>
            <a:pPr marL="0" indent="0">
              <a:buNone/>
            </a:pPr>
            <a:r>
              <a:rPr lang="en-IN" sz="2400" dirty="0">
                <a:latin typeface="Arial" panose="020B0604020202020204" pitchFamily="34" charset="0"/>
                <a:cs typeface="Arial" panose="020B0604020202020204" pitchFamily="34" charset="0"/>
              </a:rPr>
              <a:t>     The revenue earned by the govt other than tax is called non tax revenue. It includes,</a:t>
            </a:r>
          </a:p>
          <a:p>
            <a:pPr marL="457200" indent="-457200">
              <a:buAutoNum type="arabicPeriod"/>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476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754AE-47C4-446A-B170-1E6EBB23B38D}"/>
              </a:ext>
            </a:extLst>
          </p:cNvPr>
          <p:cNvSpPr>
            <a:spLocks noGrp="1"/>
          </p:cNvSpPr>
          <p:nvPr>
            <p:ph idx="1"/>
          </p:nvPr>
        </p:nvSpPr>
        <p:spPr>
          <a:xfrm>
            <a:off x="396536" y="277427"/>
            <a:ext cx="11398928" cy="6303145"/>
          </a:xfrm>
        </p:spPr>
        <p:txBody>
          <a:bodyPr>
            <a:normAutofit/>
          </a:bodyPr>
          <a:lstStyle/>
          <a:p>
            <a:pPr marL="0" indent="0">
              <a:buNone/>
            </a:pPr>
            <a:r>
              <a:rPr lang="en-IN" sz="2400" b="1" dirty="0"/>
              <a:t>I.  Administrative Revenues:</a:t>
            </a:r>
          </a:p>
          <a:p>
            <a:pPr marL="0" indent="0">
              <a:buNone/>
            </a:pPr>
            <a:r>
              <a:rPr lang="en-IN" sz="2400" dirty="0"/>
              <a:t>  It refers to income received by the government from its day today administrative activities. They are,</a:t>
            </a:r>
          </a:p>
          <a:p>
            <a:pPr marL="0" indent="0">
              <a:buNone/>
            </a:pPr>
            <a:r>
              <a:rPr lang="en-IN" sz="2400" b="1" dirty="0"/>
              <a:t>a. Fees: </a:t>
            </a:r>
          </a:p>
          <a:p>
            <a:pPr marL="0" indent="0">
              <a:buNone/>
            </a:pPr>
            <a:r>
              <a:rPr lang="en-IN" sz="2400" b="1" dirty="0"/>
              <a:t> </a:t>
            </a:r>
            <a:r>
              <a:rPr lang="en-IN" sz="2400" dirty="0"/>
              <a:t>Fees is the amount charged by the govt on its citizens for certain special services. Eg: court fees, education fees, medical fees etc.</a:t>
            </a:r>
          </a:p>
          <a:p>
            <a:pPr marL="0" indent="0">
              <a:buNone/>
            </a:pPr>
            <a:r>
              <a:rPr lang="en-IN" sz="2400" b="1" dirty="0"/>
              <a:t>b. License fee</a:t>
            </a:r>
          </a:p>
          <a:p>
            <a:pPr marL="0" indent="0">
              <a:buNone/>
            </a:pPr>
            <a:r>
              <a:rPr lang="en-IN" sz="2400" dirty="0"/>
              <a:t> License fees are charged by the govt to give permission to undertake  certain activities. It includes driving license fee, passport fee, registration fee etc.</a:t>
            </a:r>
          </a:p>
          <a:p>
            <a:pPr marL="0" indent="0">
              <a:buNone/>
            </a:pPr>
            <a:r>
              <a:rPr lang="en-IN" sz="2400" b="1" dirty="0"/>
              <a:t>c. Special assessment:</a:t>
            </a:r>
          </a:p>
          <a:p>
            <a:pPr marL="0" indent="0">
              <a:buNone/>
            </a:pPr>
            <a:r>
              <a:rPr lang="en-IN" sz="2400" dirty="0"/>
              <a:t>  The payment made by the citizens of a particular locality in exchange for certain special facilities given to them by the public authorities is known as special assessment. For instance irrigation project, well means of transport etc.</a:t>
            </a:r>
          </a:p>
          <a:p>
            <a:pPr marL="0" indent="0">
              <a:buNone/>
            </a:pPr>
            <a:endParaRPr lang="en-IN" sz="2400" dirty="0"/>
          </a:p>
        </p:txBody>
      </p:sp>
    </p:spTree>
    <p:extLst>
      <p:ext uri="{BB962C8B-B14F-4D97-AF65-F5344CB8AC3E}">
        <p14:creationId xmlns:p14="http://schemas.microsoft.com/office/powerpoint/2010/main" val="1902596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754AE-47C4-446A-B170-1E6EBB23B38D}"/>
              </a:ext>
            </a:extLst>
          </p:cNvPr>
          <p:cNvSpPr>
            <a:spLocks noGrp="1"/>
          </p:cNvSpPr>
          <p:nvPr>
            <p:ph idx="1"/>
          </p:nvPr>
        </p:nvSpPr>
        <p:spPr>
          <a:xfrm>
            <a:off x="372862" y="248575"/>
            <a:ext cx="11398928" cy="6303145"/>
          </a:xfrm>
        </p:spPr>
        <p:txBody>
          <a:bodyPr>
            <a:normAutofit lnSpcReduction="10000"/>
          </a:bodyPr>
          <a:lstStyle/>
          <a:p>
            <a:pPr marL="0" indent="0">
              <a:buNone/>
            </a:pPr>
            <a:r>
              <a:rPr lang="en-IN" sz="2400" b="1" dirty="0"/>
              <a:t>d. Fines and penalties:</a:t>
            </a:r>
          </a:p>
          <a:p>
            <a:pPr marL="0" indent="0">
              <a:buNone/>
            </a:pPr>
            <a:r>
              <a:rPr lang="en-IN" sz="2400" dirty="0"/>
              <a:t>  The govt also imposes fines and penalties on those people who violate the law of the country. The ultimate objective of imposing fine is only a corrective and not revenue realising measure.</a:t>
            </a:r>
          </a:p>
          <a:p>
            <a:pPr marL="0" indent="0">
              <a:buNone/>
            </a:pPr>
            <a:r>
              <a:rPr lang="en-IN" sz="2400" b="1" dirty="0"/>
              <a:t>e. Forfeitures:</a:t>
            </a:r>
          </a:p>
          <a:p>
            <a:pPr marL="0" indent="0">
              <a:buNone/>
            </a:pPr>
            <a:r>
              <a:rPr lang="en-IN" sz="2400" dirty="0"/>
              <a:t>   It refers to the penalties imposed  by the courts for the failure of individuals to appear before the courts to complete contracts as stipulated.</a:t>
            </a:r>
          </a:p>
          <a:p>
            <a:pPr marL="0" indent="0">
              <a:buNone/>
            </a:pPr>
            <a:r>
              <a:rPr lang="en-IN" sz="2400" b="1" dirty="0"/>
              <a:t>f. Escheat:</a:t>
            </a:r>
          </a:p>
          <a:p>
            <a:pPr marL="0" indent="0">
              <a:buNone/>
            </a:pPr>
            <a:r>
              <a:rPr lang="en-IN" sz="2400" dirty="0"/>
              <a:t>   It refers to the properties and other kinds of assets of people who die without any legal heirs or without having a will. It includes bank balances, properties of individuals, trusts, institutions.</a:t>
            </a:r>
          </a:p>
          <a:p>
            <a:pPr marL="0" indent="0">
              <a:buNone/>
            </a:pPr>
            <a:r>
              <a:rPr lang="en-IN" sz="2400" b="1" dirty="0"/>
              <a:t>2.  Commercial Revenues:</a:t>
            </a:r>
          </a:p>
          <a:p>
            <a:pPr marL="0" indent="0">
              <a:buNone/>
            </a:pPr>
            <a:r>
              <a:rPr lang="en-IN" sz="2400" dirty="0"/>
              <a:t>   Govt own and manage commercial and industrial enterprises such as railways, post and telegraph, state trading corporations, modes transport, financial institutions, etc. The revenue earned by these public enterprises by selling goods and services to the citizens is known as commercial revenues.</a:t>
            </a:r>
          </a:p>
        </p:txBody>
      </p:sp>
    </p:spTree>
    <p:extLst>
      <p:ext uri="{BB962C8B-B14F-4D97-AF65-F5344CB8AC3E}">
        <p14:creationId xmlns:p14="http://schemas.microsoft.com/office/powerpoint/2010/main" val="3938114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CCE85E-A918-4DDA-B00F-AB3B31E842DB}"/>
              </a:ext>
            </a:extLst>
          </p:cNvPr>
          <p:cNvSpPr>
            <a:spLocks noGrp="1"/>
          </p:cNvSpPr>
          <p:nvPr>
            <p:ph idx="1"/>
          </p:nvPr>
        </p:nvSpPr>
        <p:spPr>
          <a:xfrm>
            <a:off x="461639" y="0"/>
            <a:ext cx="11532093" cy="6676007"/>
          </a:xfrm>
        </p:spPr>
        <p:txBody>
          <a:bodyPr>
            <a:normAutofit/>
          </a:bodyPr>
          <a:lstStyle/>
          <a:p>
            <a:pPr marL="0" indent="0">
              <a:buNone/>
            </a:pPr>
            <a:r>
              <a:rPr lang="en-IN" sz="2400" b="1" dirty="0"/>
              <a:t>3. Other Revenues:</a:t>
            </a:r>
          </a:p>
          <a:p>
            <a:pPr marL="0" indent="0">
              <a:buNone/>
            </a:pPr>
            <a:r>
              <a:rPr lang="en-IN" sz="2400" dirty="0"/>
              <a:t> </a:t>
            </a:r>
            <a:r>
              <a:rPr lang="en-IN" sz="2400" b="1" dirty="0"/>
              <a:t>a. Gifts, Grants and Donations.</a:t>
            </a:r>
          </a:p>
          <a:p>
            <a:pPr marL="0" indent="0">
              <a:buNone/>
            </a:pPr>
            <a:r>
              <a:rPr lang="en-IN" sz="2400" dirty="0"/>
              <a:t>     Sometimes the government may also earn some income in the form of gifts, grants and donations offered to it by the citizens, institutions and even foreign governments and international institutions for various purposes.</a:t>
            </a:r>
          </a:p>
          <a:p>
            <a:pPr marL="0" indent="0">
              <a:buNone/>
            </a:pPr>
            <a:r>
              <a:rPr lang="en-IN" sz="2400" b="1" dirty="0"/>
              <a:t>b. Government Properties:</a:t>
            </a:r>
          </a:p>
          <a:p>
            <a:pPr marL="0" indent="0">
              <a:buNone/>
            </a:pPr>
            <a:r>
              <a:rPr lang="en-IN" sz="2400" dirty="0"/>
              <a:t>   The government also earn some income from public properties like land, buildings, mines, forests, fisheries, etc. </a:t>
            </a:r>
          </a:p>
          <a:p>
            <a:pPr marL="0" indent="0">
              <a:buNone/>
            </a:pPr>
            <a:r>
              <a:rPr lang="en-IN" sz="2400" b="1" dirty="0"/>
              <a:t>c. Public Borrowings:</a:t>
            </a:r>
          </a:p>
          <a:p>
            <a:pPr marL="0" indent="0">
              <a:buNone/>
            </a:pPr>
            <a:r>
              <a:rPr lang="en-IN" sz="2400" dirty="0"/>
              <a:t>   Public authorities borrow from various sources both internally and externally, that will be repaid at a future date.</a:t>
            </a:r>
          </a:p>
          <a:p>
            <a:pPr marL="0" indent="0">
              <a:buNone/>
            </a:pPr>
            <a:r>
              <a:rPr lang="en-IN" sz="2400" b="1" dirty="0"/>
              <a:t>d. Tributes and Indemnities:</a:t>
            </a:r>
          </a:p>
          <a:p>
            <a:pPr marL="0" indent="0">
              <a:buNone/>
            </a:pPr>
            <a:r>
              <a:rPr lang="en-IN" sz="2400" dirty="0"/>
              <a:t>   Some governments get extraordinary revenue in the form of tributes and indemnities. Foreign countries pay tributes. Indemnities are paid in case of damage to a country either by war or aggression.</a:t>
            </a:r>
          </a:p>
        </p:txBody>
      </p:sp>
    </p:spTree>
    <p:extLst>
      <p:ext uri="{BB962C8B-B14F-4D97-AF65-F5344CB8AC3E}">
        <p14:creationId xmlns:p14="http://schemas.microsoft.com/office/powerpoint/2010/main" val="1950575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69379-BFDA-4F70-8C2E-A800F3B0DD05}"/>
              </a:ext>
            </a:extLst>
          </p:cNvPr>
          <p:cNvSpPr>
            <a:spLocks noGrp="1"/>
          </p:cNvSpPr>
          <p:nvPr>
            <p:ph idx="1"/>
          </p:nvPr>
        </p:nvSpPr>
        <p:spPr>
          <a:xfrm>
            <a:off x="278885" y="228156"/>
            <a:ext cx="11452193" cy="6178857"/>
          </a:xfrm>
        </p:spPr>
        <p:txBody>
          <a:bodyPr>
            <a:normAutofit/>
          </a:bodyPr>
          <a:lstStyle/>
          <a:p>
            <a:pPr marL="0" indent="0">
              <a:buNone/>
            </a:pPr>
            <a:r>
              <a:rPr lang="en-IN" sz="2400" b="1" dirty="0"/>
              <a:t>e. Recovery of loans:</a:t>
            </a:r>
          </a:p>
          <a:p>
            <a:pPr marL="0" indent="0">
              <a:buNone/>
            </a:pPr>
            <a:r>
              <a:rPr lang="en-IN" sz="2400" dirty="0"/>
              <a:t>     Governments may get revenue by way of recovery of loans due from debtors to it.</a:t>
            </a:r>
          </a:p>
          <a:p>
            <a:pPr marL="0" indent="0">
              <a:buNone/>
            </a:pPr>
            <a:r>
              <a:rPr lang="en-IN" sz="2400" b="1" dirty="0"/>
              <a:t>f. Miscellaneous Sources:</a:t>
            </a:r>
          </a:p>
          <a:p>
            <a:pPr marL="0" indent="0">
              <a:buNone/>
            </a:pPr>
            <a:r>
              <a:rPr lang="en-IN" sz="2400" dirty="0"/>
              <a:t>    A Government may also get some amount of revenue from lotteries, auctioning of confiscated goods, printing of currency notes, interest income earned on loans granted.</a:t>
            </a:r>
          </a:p>
          <a:p>
            <a:pPr marL="0" indent="0">
              <a:buNone/>
            </a:pPr>
            <a:r>
              <a:rPr lang="en-IN" sz="2400" dirty="0"/>
              <a:t>             *********     *********      *********</a:t>
            </a:r>
          </a:p>
          <a:p>
            <a:pPr marL="0" indent="0">
              <a:buNone/>
            </a:pPr>
            <a:endParaRPr lang="en-IN" sz="2400" dirty="0"/>
          </a:p>
          <a:p>
            <a:pPr marL="0" indent="0">
              <a:buNone/>
            </a:pPr>
            <a:endParaRPr lang="en-IN" sz="2400" dirty="0"/>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419928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2181F-A4A8-4A0A-BA16-22E297406F45}"/>
              </a:ext>
            </a:extLst>
          </p:cNvPr>
          <p:cNvSpPr>
            <a:spLocks noGrp="1"/>
          </p:cNvSpPr>
          <p:nvPr>
            <p:ph idx="1"/>
          </p:nvPr>
        </p:nvSpPr>
        <p:spPr>
          <a:xfrm>
            <a:off x="257452" y="150921"/>
            <a:ext cx="11585360" cy="6542842"/>
          </a:xfrm>
        </p:spPr>
        <p:txBody>
          <a:bodyPr>
            <a:normAutofit/>
          </a:bodyPr>
          <a:lstStyle/>
          <a:p>
            <a:pPr marL="0" indent="0">
              <a:buNone/>
            </a:pPr>
            <a:r>
              <a:rPr lang="en-IN" sz="2400" b="1" dirty="0">
                <a:latin typeface="Arial" panose="020B0604020202020204" pitchFamily="34" charset="0"/>
                <a:cs typeface="Arial" panose="020B0604020202020204" pitchFamily="34" charset="0"/>
              </a:rPr>
              <a:t>2. Compulsory Character: </a:t>
            </a:r>
          </a:p>
          <a:p>
            <a:pPr marL="0" indent="0">
              <a:buNone/>
            </a:pP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Public finance is known for its compulsory character. The govt cannot avoid or postpone certain expenditure, like defence, administration, maintenance of law and order etc. But private finance is voluntary in nature and plan to  postpone their expenditure</a:t>
            </a:r>
            <a:r>
              <a:rPr lang="en-IN" sz="2400" b="1" dirty="0">
                <a:latin typeface="Arial" panose="020B0604020202020204" pitchFamily="34" charset="0"/>
                <a:cs typeface="Arial" panose="020B0604020202020204" pitchFamily="34" charset="0"/>
              </a:rPr>
              <a:t>.</a:t>
            </a:r>
          </a:p>
          <a:p>
            <a:pPr marL="0" indent="0">
              <a:buNone/>
            </a:pPr>
            <a:r>
              <a:rPr lang="en-IN" sz="2400" b="1" dirty="0">
                <a:latin typeface="Arial" panose="020B0604020202020204" pitchFamily="34" charset="0"/>
                <a:cs typeface="Arial" panose="020B0604020202020204" pitchFamily="34" charset="0"/>
              </a:rPr>
              <a:t>3. Coercive methods:</a:t>
            </a:r>
          </a:p>
          <a:p>
            <a:pPr marL="0" indent="0">
              <a:buNone/>
            </a:pP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The government can use coercive methods to collect revenue. For eg: it can impose taxes- If a person fails to pay taxes, force can be used by the government.</a:t>
            </a:r>
          </a:p>
          <a:p>
            <a:pPr marL="0" indent="0">
              <a:buNone/>
            </a:pP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However, individual  cannot use force to get their income, they have to earn their income through their  own efforts.</a:t>
            </a:r>
          </a:p>
          <a:p>
            <a:pPr marL="0" indent="0">
              <a:buNone/>
            </a:pPr>
            <a:r>
              <a:rPr lang="en-IN" sz="2400" b="1" dirty="0">
                <a:latin typeface="Arial" panose="020B0604020202020204" pitchFamily="34" charset="0"/>
                <a:cs typeface="Arial" panose="020B0604020202020204" pitchFamily="34" charset="0"/>
              </a:rPr>
              <a:t>4. Impact on society:</a:t>
            </a:r>
          </a:p>
          <a:p>
            <a:pPr marL="0" indent="0">
              <a:buNone/>
            </a:pPr>
            <a:r>
              <a:rPr lang="en-IN" sz="2400" dirty="0">
                <a:latin typeface="Arial" panose="020B0604020202020204" pitchFamily="34" charset="0"/>
                <a:cs typeface="Arial" panose="020B0604020202020204" pitchFamily="34" charset="0"/>
              </a:rPr>
              <a:t>  Public finance aims at welfare of all the people. So, it has a greater influence an the society.</a:t>
            </a:r>
          </a:p>
          <a:p>
            <a:pPr marL="0" indent="0">
              <a:buNone/>
            </a:pPr>
            <a:r>
              <a:rPr lang="en-IN" sz="2400" dirty="0">
                <a:latin typeface="Arial" panose="020B0604020202020204" pitchFamily="34" charset="0"/>
                <a:cs typeface="Arial" panose="020B0604020202020204" pitchFamily="34" charset="0"/>
              </a:rPr>
              <a:t> But Private finance aims at personal welfare. So, it has less impact on the society.</a:t>
            </a:r>
          </a:p>
          <a:p>
            <a:pPr marL="0" indent="0">
              <a:buNone/>
            </a:pPr>
            <a:endParaRPr lang="en-IN" sz="2400" b="1" dirty="0"/>
          </a:p>
        </p:txBody>
      </p:sp>
    </p:spTree>
    <p:extLst>
      <p:ext uri="{BB962C8B-B14F-4D97-AF65-F5344CB8AC3E}">
        <p14:creationId xmlns:p14="http://schemas.microsoft.com/office/powerpoint/2010/main" val="4056325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C8A17B-90E0-4F38-83B9-9043FF8B7ADA}"/>
              </a:ext>
            </a:extLst>
          </p:cNvPr>
          <p:cNvSpPr>
            <a:spLocks noGrp="1"/>
          </p:cNvSpPr>
          <p:nvPr>
            <p:ph idx="1"/>
          </p:nvPr>
        </p:nvSpPr>
        <p:spPr>
          <a:xfrm>
            <a:off x="301841" y="292963"/>
            <a:ext cx="11532093" cy="6276513"/>
          </a:xfrm>
        </p:spPr>
        <p:txBody>
          <a:bodyPr>
            <a:normAutofit lnSpcReduction="10000"/>
          </a:bodyPr>
          <a:lstStyle/>
          <a:p>
            <a:pPr marL="0" indent="0" algn="ctr">
              <a:buNone/>
            </a:pPr>
            <a:r>
              <a:rPr lang="en-IN" sz="2800" b="1" dirty="0"/>
              <a:t>The Canons of Taxation:</a:t>
            </a:r>
          </a:p>
          <a:p>
            <a:pPr marL="0" indent="0">
              <a:buNone/>
            </a:pPr>
            <a:r>
              <a:rPr lang="en-IN" sz="2400" dirty="0"/>
              <a:t>  The characteristics or qualities which a good tax should posses are called as canons of taxation. In other words, it refers to the principles followed by the govt while imposing taxes on the people. </a:t>
            </a:r>
          </a:p>
          <a:p>
            <a:pPr marL="0" indent="0">
              <a:buNone/>
            </a:pPr>
            <a:r>
              <a:rPr lang="en-IN" sz="2400" dirty="0"/>
              <a:t>    Adam smith was the first economist who gave 4 basic principles of taxation. Later, C.F Bastable have developed their own canons of taxation.</a:t>
            </a:r>
          </a:p>
          <a:p>
            <a:pPr marL="0" indent="0">
              <a:buNone/>
            </a:pPr>
            <a:r>
              <a:rPr lang="en-IN" sz="2400" b="1" dirty="0"/>
              <a:t>1. Canon of Equality:</a:t>
            </a:r>
          </a:p>
          <a:p>
            <a:pPr marL="0" indent="0">
              <a:buNone/>
            </a:pPr>
            <a:r>
              <a:rPr lang="en-IN" sz="2400" dirty="0"/>
              <a:t>    This canon is also called ability to pay. This means that taxation should be imposed on the people according to their capacity to pay taxes.</a:t>
            </a:r>
          </a:p>
          <a:p>
            <a:pPr marL="0" indent="0">
              <a:buNone/>
            </a:pPr>
            <a:r>
              <a:rPr lang="en-IN" sz="2400" b="1" dirty="0"/>
              <a:t>2. Canon of Certainty:</a:t>
            </a:r>
          </a:p>
          <a:p>
            <a:pPr marL="0" indent="0">
              <a:buNone/>
            </a:pPr>
            <a:r>
              <a:rPr lang="en-IN" sz="2400" dirty="0"/>
              <a:t>    It means that tax payer should know the amount of payment, the method of payment, the place and the time of payment.</a:t>
            </a:r>
          </a:p>
          <a:p>
            <a:pPr marL="0" indent="0">
              <a:buNone/>
            </a:pPr>
            <a:r>
              <a:rPr lang="en-IN" sz="2400" b="1" dirty="0"/>
              <a:t>3. Canon of Convenience:</a:t>
            </a:r>
          </a:p>
          <a:p>
            <a:pPr marL="0" indent="0">
              <a:buNone/>
            </a:pPr>
            <a:r>
              <a:rPr lang="en-IN" sz="2400" dirty="0"/>
              <a:t>   According to Adam Smith, every tax should be levied in such a manner and at such a time in which it is more convenient for the tax payer.</a:t>
            </a:r>
          </a:p>
          <a:p>
            <a:pPr marL="0" indent="0">
              <a:buNone/>
            </a:pPr>
            <a:endParaRPr lang="en-IN" sz="2400" dirty="0"/>
          </a:p>
        </p:txBody>
      </p:sp>
    </p:spTree>
    <p:extLst>
      <p:ext uri="{BB962C8B-B14F-4D97-AF65-F5344CB8AC3E}">
        <p14:creationId xmlns:p14="http://schemas.microsoft.com/office/powerpoint/2010/main" val="1276240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4F20DB-60C1-4297-BEB6-0085A08E49DE}"/>
              </a:ext>
            </a:extLst>
          </p:cNvPr>
          <p:cNvSpPr>
            <a:spLocks noGrp="1"/>
          </p:cNvSpPr>
          <p:nvPr>
            <p:ph idx="1"/>
          </p:nvPr>
        </p:nvSpPr>
        <p:spPr>
          <a:xfrm>
            <a:off x="177554" y="159798"/>
            <a:ext cx="11922710" cy="6698202"/>
          </a:xfrm>
        </p:spPr>
        <p:txBody>
          <a:bodyPr>
            <a:normAutofit/>
          </a:bodyPr>
          <a:lstStyle/>
          <a:p>
            <a:pPr marL="0" indent="0">
              <a:buNone/>
            </a:pPr>
            <a:r>
              <a:rPr lang="en-IN" sz="2400" dirty="0"/>
              <a:t>4.  </a:t>
            </a:r>
            <a:r>
              <a:rPr lang="en-IN" sz="2400" b="1" dirty="0"/>
              <a:t>Canon of Economy:</a:t>
            </a:r>
          </a:p>
          <a:p>
            <a:pPr marL="0" indent="0">
              <a:buNone/>
            </a:pPr>
            <a:r>
              <a:rPr lang="en-IN" sz="2400" dirty="0"/>
              <a:t>     The tax system should be economical. It means the minimisation of the cost of collection. The cost of collection of tax should not be more than the revenue.</a:t>
            </a:r>
          </a:p>
          <a:p>
            <a:pPr marL="0" indent="0">
              <a:buNone/>
            </a:pPr>
            <a:r>
              <a:rPr lang="en-IN" sz="2400" dirty="0"/>
              <a:t>5. </a:t>
            </a:r>
            <a:r>
              <a:rPr lang="en-IN" sz="2400" b="1" dirty="0"/>
              <a:t>Canon of Productivity:</a:t>
            </a:r>
          </a:p>
          <a:p>
            <a:pPr marL="0" indent="0">
              <a:buNone/>
            </a:pPr>
            <a:r>
              <a:rPr lang="en-IN" sz="2400" dirty="0"/>
              <a:t>     According to this canon, a tax should be yield sufficient income to the government. It should b possible for the govt to rise adequate resources from taxes.</a:t>
            </a:r>
          </a:p>
          <a:p>
            <a:pPr marL="0" indent="0">
              <a:buNone/>
            </a:pPr>
            <a:r>
              <a:rPr lang="en-IN" sz="2400" dirty="0"/>
              <a:t>6</a:t>
            </a:r>
            <a:r>
              <a:rPr lang="en-IN" sz="2400" b="1" dirty="0"/>
              <a:t>. Canon of Elasticity:</a:t>
            </a:r>
          </a:p>
          <a:p>
            <a:pPr marL="0" indent="0">
              <a:buNone/>
            </a:pPr>
            <a:r>
              <a:rPr lang="en-IN" sz="2400" dirty="0"/>
              <a:t>   It implies that it should be possible for the govt to effect necessary changes in the tax system. Elasticity means the tax rates should be capable of earning more revenue on the basis of fiscal requirements.</a:t>
            </a:r>
          </a:p>
          <a:p>
            <a:pPr marL="0" indent="0">
              <a:buNone/>
            </a:pPr>
            <a:r>
              <a:rPr lang="en-IN" sz="2400" dirty="0"/>
              <a:t>7.  </a:t>
            </a:r>
            <a:r>
              <a:rPr lang="en-IN" sz="2400" b="1" dirty="0"/>
              <a:t>Canon of Simplicity:</a:t>
            </a:r>
          </a:p>
          <a:p>
            <a:pPr marL="0" indent="0">
              <a:buNone/>
            </a:pPr>
            <a:r>
              <a:rPr lang="en-IN" sz="2400" dirty="0"/>
              <a:t>   It means that the tax system should be easy for the people to understand and interpret the rules and regulations. It should not be complicated.</a:t>
            </a:r>
          </a:p>
          <a:p>
            <a:pPr marL="457200" indent="-457200">
              <a:buAutoNum type="arabicPeriod" startAt="8"/>
            </a:pPr>
            <a:endParaRPr lang="en-IN" sz="2400" dirty="0"/>
          </a:p>
        </p:txBody>
      </p:sp>
    </p:spTree>
    <p:extLst>
      <p:ext uri="{BB962C8B-B14F-4D97-AF65-F5344CB8AC3E}">
        <p14:creationId xmlns:p14="http://schemas.microsoft.com/office/powerpoint/2010/main" val="3159253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EC3A0B-B414-4580-938C-823893CD3486}"/>
              </a:ext>
            </a:extLst>
          </p:cNvPr>
          <p:cNvSpPr>
            <a:spLocks noGrp="1"/>
          </p:cNvSpPr>
          <p:nvPr>
            <p:ph idx="1"/>
          </p:nvPr>
        </p:nvSpPr>
        <p:spPr>
          <a:xfrm>
            <a:off x="337351" y="195309"/>
            <a:ext cx="11567604" cy="6454066"/>
          </a:xfrm>
        </p:spPr>
        <p:txBody>
          <a:bodyPr>
            <a:normAutofit/>
          </a:bodyPr>
          <a:lstStyle/>
          <a:p>
            <a:pPr marL="0" indent="0">
              <a:buNone/>
            </a:pPr>
            <a:r>
              <a:rPr lang="en-IN" sz="2400" dirty="0"/>
              <a:t>8. </a:t>
            </a:r>
            <a:r>
              <a:rPr lang="en-IN" sz="2400" b="1" dirty="0"/>
              <a:t>Canon of Diversity:</a:t>
            </a:r>
          </a:p>
          <a:p>
            <a:pPr marL="0" indent="0">
              <a:buNone/>
            </a:pPr>
            <a:r>
              <a:rPr lang="en-IN" sz="2400" dirty="0"/>
              <a:t>    The tax system should consist of a variety of taxes. There must be fair number of taxes producing the required amount of revenue.</a:t>
            </a:r>
          </a:p>
          <a:p>
            <a:pPr marL="0" indent="0">
              <a:buNone/>
            </a:pPr>
            <a:r>
              <a:rPr lang="en-IN" sz="2400" dirty="0"/>
              <a:t>9.  </a:t>
            </a:r>
            <a:r>
              <a:rPr lang="en-IN" sz="2400" b="1" dirty="0"/>
              <a:t>Canon of Expediency:</a:t>
            </a:r>
          </a:p>
          <a:p>
            <a:pPr marL="0" indent="0">
              <a:buNone/>
            </a:pPr>
            <a:r>
              <a:rPr lang="en-IN" sz="2400" dirty="0"/>
              <a:t>      According to this canon the tax should be based on certain well founded principles. So that it may need no justification from the govt side. In other words, the taxpayers should have no doubt about its desirability. </a:t>
            </a:r>
          </a:p>
          <a:p>
            <a:pPr marL="0" indent="0">
              <a:buNone/>
            </a:pPr>
            <a:r>
              <a:rPr lang="en-IN" sz="2400" dirty="0"/>
              <a:t>   </a:t>
            </a:r>
          </a:p>
        </p:txBody>
      </p:sp>
    </p:spTree>
    <p:extLst>
      <p:ext uri="{BB962C8B-B14F-4D97-AF65-F5344CB8AC3E}">
        <p14:creationId xmlns:p14="http://schemas.microsoft.com/office/powerpoint/2010/main" val="2875542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996665-ED52-4FBB-BF19-8CA7DF777305}"/>
              </a:ext>
            </a:extLst>
          </p:cNvPr>
          <p:cNvSpPr>
            <a:spLocks noGrp="1"/>
          </p:cNvSpPr>
          <p:nvPr>
            <p:ph idx="1"/>
          </p:nvPr>
        </p:nvSpPr>
        <p:spPr>
          <a:xfrm>
            <a:off x="142043" y="221942"/>
            <a:ext cx="11674136" cy="6525087"/>
          </a:xfrm>
        </p:spPr>
        <p:txBody>
          <a:bodyPr>
            <a:normAutofit lnSpcReduction="10000"/>
          </a:bodyPr>
          <a:lstStyle/>
          <a:p>
            <a:pPr marL="0" indent="0">
              <a:buNone/>
            </a:pPr>
            <a:r>
              <a:rPr lang="en-IN" sz="2400" b="1" dirty="0">
                <a:latin typeface="Arial" panose="020B0604020202020204" pitchFamily="34" charset="0"/>
                <a:cs typeface="Arial" panose="020B0604020202020204" pitchFamily="34" charset="0"/>
              </a:rPr>
              <a:t>Public Expenditure:</a:t>
            </a:r>
          </a:p>
          <a:p>
            <a:pPr marL="0" indent="0">
              <a:buNone/>
            </a:pPr>
            <a:r>
              <a:rPr lang="en-IN" sz="2400" dirty="0">
                <a:latin typeface="Arial" panose="020B0604020202020204" pitchFamily="34" charset="0"/>
                <a:cs typeface="Arial" panose="020B0604020202020204" pitchFamily="34" charset="0"/>
              </a:rPr>
              <a:t>    The expenditure incurred by  public authorities such as central, state and other local governments either for protecting the citizens or for promoting their economic and social welfare. It is a instrument of fiscal policy to maintain economic stability.</a:t>
            </a:r>
          </a:p>
          <a:p>
            <a:pPr marL="0" indent="0">
              <a:buNone/>
            </a:pPr>
            <a:r>
              <a:rPr lang="en-IN" sz="2400" b="1" dirty="0">
                <a:latin typeface="Arial" panose="020B0604020202020204" pitchFamily="34" charset="0"/>
                <a:cs typeface="Arial" panose="020B0604020202020204" pitchFamily="34" charset="0"/>
              </a:rPr>
              <a:t>Heads of Public Expenditure:</a:t>
            </a:r>
          </a:p>
          <a:p>
            <a:pPr marL="0" indent="0">
              <a:buNone/>
            </a:pPr>
            <a:r>
              <a:rPr lang="en-IN" sz="2400" dirty="0">
                <a:latin typeface="Arial" panose="020B0604020202020204" pitchFamily="34" charset="0"/>
                <a:cs typeface="Arial" panose="020B0604020202020204" pitchFamily="34" charset="0"/>
              </a:rPr>
              <a:t>    Public expenditure may be broadly classified under the following heads:</a:t>
            </a:r>
          </a:p>
          <a:p>
            <a:pPr marL="0" indent="0">
              <a:buNone/>
            </a:pPr>
            <a:r>
              <a:rPr lang="en-IN" sz="2400" b="1" dirty="0">
                <a:latin typeface="Arial" panose="020B0604020202020204" pitchFamily="34" charset="0"/>
                <a:cs typeface="Arial" panose="020B0604020202020204" pitchFamily="34" charset="0"/>
              </a:rPr>
              <a:t>A.   Revenue Expenditure:</a:t>
            </a:r>
          </a:p>
          <a:p>
            <a:pPr marL="0" indent="0">
              <a:buNone/>
            </a:pPr>
            <a:r>
              <a:rPr lang="en-IN" sz="2400" dirty="0">
                <a:latin typeface="Arial" panose="020B0604020202020204" pitchFamily="34" charset="0"/>
                <a:cs typeface="Arial" panose="020B0604020202020204" pitchFamily="34" charset="0"/>
              </a:rPr>
              <a:t>   It refers to the expenditure incurred by the government for day to day administration. It is met out of current revenue. Revenue expenditure is further classified into:</a:t>
            </a:r>
          </a:p>
          <a:p>
            <a:pPr marL="0" indent="0">
              <a:buNone/>
            </a:pPr>
            <a:r>
              <a:rPr lang="en-IN" sz="2400" b="1" dirty="0">
                <a:latin typeface="Arial" panose="020B0604020202020204" pitchFamily="34" charset="0"/>
                <a:cs typeface="Arial" panose="020B0604020202020204" pitchFamily="34" charset="0"/>
              </a:rPr>
              <a:t>1.  Civil Expenditure:</a:t>
            </a:r>
          </a:p>
          <a:p>
            <a:pPr marL="0" indent="0">
              <a:buNone/>
            </a:pPr>
            <a:r>
              <a:rPr lang="en-IN" sz="2400" dirty="0">
                <a:latin typeface="Arial" panose="020B0604020202020204" pitchFamily="34" charset="0"/>
                <a:cs typeface="Arial" panose="020B0604020202020204" pitchFamily="34" charset="0"/>
              </a:rPr>
              <a:t>    It refers to the expenditure of the government to maintain justice, law and order. It includes:</a:t>
            </a:r>
          </a:p>
          <a:p>
            <a:pPr marL="457200" indent="-457200">
              <a:buAutoNum type="alphaLcPeriod"/>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a:t>
            </a:r>
          </a:p>
          <a:p>
            <a:pPr marL="457200" indent="-457200">
              <a:buAutoNum type="alphaUcPeriod"/>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279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30529A-A633-4742-B38B-6EAA92631FA7}"/>
              </a:ext>
            </a:extLst>
          </p:cNvPr>
          <p:cNvSpPr>
            <a:spLocks noGrp="1"/>
          </p:cNvSpPr>
          <p:nvPr>
            <p:ph idx="1"/>
          </p:nvPr>
        </p:nvSpPr>
        <p:spPr>
          <a:xfrm>
            <a:off x="207864" y="302856"/>
            <a:ext cx="11665258" cy="6196613"/>
          </a:xfrm>
        </p:spPr>
        <p:txBody>
          <a:bodyPr>
            <a:normAutofit/>
          </a:bodyPr>
          <a:lstStyle/>
          <a:p>
            <a:pPr marL="0" indent="0">
              <a:buNone/>
            </a:pPr>
            <a:r>
              <a:rPr lang="en-IN" sz="2400" b="1" dirty="0">
                <a:latin typeface="Arial" panose="020B0604020202020204" pitchFamily="34" charset="0"/>
                <a:cs typeface="Arial" panose="020B0604020202020204" pitchFamily="34" charset="0"/>
              </a:rPr>
              <a:t>a.  Expenditure on general services.</a:t>
            </a:r>
          </a:p>
          <a:p>
            <a:pPr marL="0" indent="0">
              <a:buNone/>
            </a:pPr>
            <a:r>
              <a:rPr lang="en-IN" sz="2400" dirty="0">
                <a:latin typeface="Arial" panose="020B0604020202020204" pitchFamily="34" charset="0"/>
                <a:cs typeface="Arial" panose="020B0604020202020204" pitchFamily="34" charset="0"/>
              </a:rPr>
              <a:t>     It involves expenditure on parliament, legislature, maintenance of embassies, government departments, police force, law courts, jails as well as expenditure on salaries and allowances of govt employees, ministers and legislators.</a:t>
            </a:r>
          </a:p>
          <a:p>
            <a:pPr marL="0" indent="0">
              <a:buNone/>
            </a:pPr>
            <a:r>
              <a:rPr lang="en-IN" sz="2400" b="1" dirty="0">
                <a:latin typeface="Arial" panose="020B0604020202020204" pitchFamily="34" charset="0"/>
                <a:cs typeface="Arial" panose="020B0604020202020204" pitchFamily="34" charset="0"/>
              </a:rPr>
              <a:t>b.  Expenditure on Social services:</a:t>
            </a:r>
          </a:p>
          <a:p>
            <a:pPr marL="0" indent="0">
              <a:buNone/>
            </a:pPr>
            <a:r>
              <a:rPr lang="en-IN" sz="2400" dirty="0">
                <a:latin typeface="Arial" panose="020B0604020202020204" pitchFamily="34" charset="0"/>
                <a:cs typeface="Arial" panose="020B0604020202020204" pitchFamily="34" charset="0"/>
              </a:rPr>
              <a:t>     It refers to the expenditure of the government on social and welfare activities like education, health, housing, medical facilities, sanitation and various social security measures.</a:t>
            </a:r>
          </a:p>
          <a:p>
            <a:pPr marL="0" indent="0">
              <a:buNone/>
            </a:pPr>
            <a:r>
              <a:rPr lang="en-IN" sz="2400" b="1" dirty="0">
                <a:latin typeface="Arial" panose="020B0604020202020204" pitchFamily="34" charset="0"/>
                <a:cs typeface="Arial" panose="020B0604020202020204" pitchFamily="34" charset="0"/>
              </a:rPr>
              <a:t>c.  Expenditure on Economic services:</a:t>
            </a:r>
          </a:p>
          <a:p>
            <a:pPr marL="0" indent="0">
              <a:buNone/>
            </a:pPr>
            <a:r>
              <a:rPr lang="en-IN" sz="2400" dirty="0">
                <a:latin typeface="Arial" panose="020B0604020202020204" pitchFamily="34" charset="0"/>
                <a:cs typeface="Arial" panose="020B0604020202020204" pitchFamily="34" charset="0"/>
              </a:rPr>
              <a:t>     It is the expenditure incurred on the development of economic activities such as the promotion of industries, agriculture, transport, trade, communication, irrigation, power, banking, etc</a:t>
            </a:r>
          </a:p>
          <a:p>
            <a:pPr marL="0" indent="0">
              <a:buNone/>
            </a:pPr>
            <a:r>
              <a:rPr lang="en-IN" sz="2400" b="1" dirty="0">
                <a:latin typeface="Arial" panose="020B0604020202020204" pitchFamily="34" charset="0"/>
                <a:cs typeface="Arial" panose="020B0604020202020204" pitchFamily="34" charset="0"/>
              </a:rPr>
              <a:t>d.  Expenditure on public debt services:</a:t>
            </a:r>
          </a:p>
          <a:p>
            <a:pPr marL="0" indent="0">
              <a:buNone/>
            </a:pP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It includes the interest payments on public debt and repayment of public debt. </a:t>
            </a:r>
          </a:p>
          <a:p>
            <a:pPr marL="0" indent="0">
              <a:buNone/>
            </a:pPr>
            <a:endParaRPr lang="en-IN" sz="2400" dirty="0">
              <a:latin typeface="Arial" panose="020B0604020202020204" pitchFamily="34" charset="0"/>
              <a:cs typeface="Arial" panose="020B0604020202020204" pitchFamily="34" charset="0"/>
            </a:endParaRPr>
          </a:p>
          <a:p>
            <a:pPr marL="0" indent="0">
              <a:buNone/>
            </a:pPr>
            <a:endParaRPr lang="en-IN" sz="2400" dirty="0"/>
          </a:p>
        </p:txBody>
      </p:sp>
    </p:spTree>
    <p:extLst>
      <p:ext uri="{BB962C8B-B14F-4D97-AF65-F5344CB8AC3E}">
        <p14:creationId xmlns:p14="http://schemas.microsoft.com/office/powerpoint/2010/main" val="2457436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32F3C9-5799-43B5-AF0F-3BA67C55B1D0}"/>
              </a:ext>
            </a:extLst>
          </p:cNvPr>
          <p:cNvSpPr>
            <a:spLocks noGrp="1"/>
          </p:cNvSpPr>
          <p:nvPr>
            <p:ph idx="1"/>
          </p:nvPr>
        </p:nvSpPr>
        <p:spPr>
          <a:xfrm>
            <a:off x="337351" y="168677"/>
            <a:ext cx="11594237" cy="6462942"/>
          </a:xfrm>
        </p:spPr>
        <p:txBody>
          <a:bodyPr>
            <a:normAutofit/>
          </a:bodyPr>
          <a:lstStyle/>
          <a:p>
            <a:pPr marL="0" indent="0">
              <a:buNone/>
            </a:pPr>
            <a:r>
              <a:rPr lang="en-IN" sz="2400" b="1" dirty="0"/>
              <a:t>2.  Defence Expenditure:</a:t>
            </a:r>
          </a:p>
          <a:p>
            <a:pPr marL="0" indent="0">
              <a:buNone/>
            </a:pPr>
            <a:r>
              <a:rPr lang="en-IN" sz="2400" dirty="0"/>
              <a:t>     This includes the expenditure on defence forces, production of arms and ammunition, pensions to retired defence personnel. etc.</a:t>
            </a:r>
          </a:p>
          <a:p>
            <a:pPr marL="0" indent="0">
              <a:buNone/>
            </a:pPr>
            <a:r>
              <a:rPr lang="en-IN" sz="2400" b="1" dirty="0"/>
              <a:t>3.  Grants-in-Aid to other Governments:</a:t>
            </a:r>
          </a:p>
          <a:p>
            <a:pPr marL="0" indent="0">
              <a:buNone/>
            </a:pPr>
            <a:r>
              <a:rPr lang="en-IN" sz="2400" dirty="0"/>
              <a:t>      It consists of financial assistance given by the central government to other governments. In India, Central Govt gives financial grants to States and union territories for financing their economic projects.</a:t>
            </a:r>
          </a:p>
          <a:p>
            <a:pPr marL="0" indent="0">
              <a:buNone/>
            </a:pPr>
            <a:r>
              <a:rPr lang="en-IN" sz="2400" b="1" dirty="0"/>
              <a:t>4.  Miscellaneous Expenditure:</a:t>
            </a:r>
          </a:p>
          <a:p>
            <a:pPr marL="0" indent="0">
              <a:buNone/>
            </a:pPr>
            <a:r>
              <a:rPr lang="en-IN" sz="2400" dirty="0"/>
              <a:t>      It includes the expenditure of the government in providing subsidies to industrialists, exporters, relief rehabilitation of the people in times of natural calamities, etc.</a:t>
            </a:r>
          </a:p>
          <a:p>
            <a:pPr marL="0" indent="0">
              <a:buNone/>
            </a:pPr>
            <a:r>
              <a:rPr lang="en-IN" sz="2400" b="1" dirty="0"/>
              <a:t>B.  Capital Expenditure:</a:t>
            </a:r>
          </a:p>
          <a:p>
            <a:pPr marL="0" indent="0">
              <a:buNone/>
            </a:pPr>
            <a:r>
              <a:rPr lang="en-IN" sz="2400" dirty="0"/>
              <a:t>     It refers to the expenditure incurred on creating permanent revenue yielding assets. It includes.</a:t>
            </a:r>
          </a:p>
        </p:txBody>
      </p:sp>
    </p:spTree>
    <p:extLst>
      <p:ext uri="{BB962C8B-B14F-4D97-AF65-F5344CB8AC3E}">
        <p14:creationId xmlns:p14="http://schemas.microsoft.com/office/powerpoint/2010/main" val="4077832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A18154-93EC-43CE-AB6D-4977E9C33E7F}"/>
              </a:ext>
            </a:extLst>
          </p:cNvPr>
          <p:cNvSpPr>
            <a:spLocks noGrp="1"/>
          </p:cNvSpPr>
          <p:nvPr>
            <p:ph idx="1"/>
          </p:nvPr>
        </p:nvSpPr>
        <p:spPr>
          <a:xfrm>
            <a:off x="337351" y="239697"/>
            <a:ext cx="11611993" cy="6400800"/>
          </a:xfrm>
        </p:spPr>
        <p:txBody>
          <a:bodyPr>
            <a:normAutofit/>
          </a:bodyPr>
          <a:lstStyle/>
          <a:p>
            <a:pPr marL="0" indent="0">
              <a:buNone/>
            </a:pPr>
            <a:r>
              <a:rPr lang="en-IN" sz="2400" dirty="0"/>
              <a:t>1.  </a:t>
            </a:r>
            <a:r>
              <a:rPr lang="en-IN" sz="2400" b="1" dirty="0"/>
              <a:t>Developmental Capital Expenditure:</a:t>
            </a:r>
          </a:p>
          <a:p>
            <a:pPr marL="0" indent="0">
              <a:buNone/>
            </a:pPr>
            <a:r>
              <a:rPr lang="en-IN" sz="2400" dirty="0"/>
              <a:t>      This includes expenditure incurred on development of agriculture, industry, minerals, power generation, transport and communication, public health, water supply, research and development.</a:t>
            </a:r>
          </a:p>
          <a:p>
            <a:pPr marL="0" indent="0">
              <a:buNone/>
            </a:pPr>
            <a:r>
              <a:rPr lang="en-IN" sz="2400" dirty="0"/>
              <a:t>2.  </a:t>
            </a:r>
            <a:r>
              <a:rPr lang="en-IN" sz="2400" b="1" dirty="0"/>
              <a:t>Non-Development capital expenditure:</a:t>
            </a:r>
          </a:p>
          <a:p>
            <a:pPr marL="0" indent="0">
              <a:buNone/>
            </a:pPr>
            <a:r>
              <a:rPr lang="en-IN" sz="2400" dirty="0"/>
              <a:t>   This consists of expenditure on defence expenditure incurred on creating capital assets for the defence sector, subsidies, etc.</a:t>
            </a:r>
          </a:p>
          <a:p>
            <a:pPr marL="0" indent="0">
              <a:buNone/>
            </a:pPr>
            <a:r>
              <a:rPr lang="en-IN" sz="2400" b="1" dirty="0"/>
              <a:t>3.  Repayment of Public Debt:</a:t>
            </a:r>
          </a:p>
          <a:p>
            <a:pPr marL="0" indent="0">
              <a:buNone/>
            </a:pPr>
            <a:r>
              <a:rPr lang="en-IN" sz="2400" dirty="0"/>
              <a:t>   This includes the repayment of permanent debt.</a:t>
            </a:r>
          </a:p>
          <a:p>
            <a:pPr marL="0" indent="0">
              <a:buNone/>
            </a:pPr>
            <a:r>
              <a:rPr lang="en-IN" sz="2400" b="1" dirty="0"/>
              <a:t>4.  Loans and Advances to other Governments:</a:t>
            </a:r>
          </a:p>
          <a:p>
            <a:pPr marL="0" indent="0">
              <a:buNone/>
            </a:pPr>
            <a:r>
              <a:rPr lang="en-IN" sz="2400" dirty="0"/>
              <a:t>  In India, it includes loans and advances to states and union territories.</a:t>
            </a:r>
          </a:p>
        </p:txBody>
      </p:sp>
    </p:spTree>
    <p:extLst>
      <p:ext uri="{BB962C8B-B14F-4D97-AF65-F5344CB8AC3E}">
        <p14:creationId xmlns:p14="http://schemas.microsoft.com/office/powerpoint/2010/main" val="349768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1CD8C-DE63-4CF1-9FB3-56C34BBA05D3}"/>
              </a:ext>
            </a:extLst>
          </p:cNvPr>
          <p:cNvSpPr>
            <a:spLocks noGrp="1"/>
          </p:cNvSpPr>
          <p:nvPr>
            <p:ph idx="1"/>
          </p:nvPr>
        </p:nvSpPr>
        <p:spPr>
          <a:xfrm>
            <a:off x="328474" y="221942"/>
            <a:ext cx="11461072" cy="6374167"/>
          </a:xfrm>
        </p:spPr>
        <p:txBody>
          <a:bodyPr>
            <a:normAutofit lnSpcReduction="10000"/>
          </a:bodyPr>
          <a:lstStyle/>
          <a:p>
            <a:pPr marL="0" indent="0">
              <a:buNone/>
            </a:pPr>
            <a:r>
              <a:rPr lang="en-IN" sz="2400" dirty="0"/>
              <a:t>     Since 1987-88 onwards the Central Govt of India adopted a new classification of public expenditure. It includes</a:t>
            </a:r>
          </a:p>
          <a:p>
            <a:pPr marL="0" indent="0">
              <a:buNone/>
            </a:pPr>
            <a:r>
              <a:rPr lang="en-IN" sz="2400" b="1" dirty="0"/>
              <a:t>1.  Plan Expenditure:</a:t>
            </a:r>
          </a:p>
          <a:p>
            <a:pPr marL="0" indent="0">
              <a:buNone/>
            </a:pPr>
            <a:r>
              <a:rPr lang="en-IN" sz="2400" dirty="0"/>
              <a:t>     It refers to those expenditures which contributes to the economic development of the country. It is divided into 3 sub heads.</a:t>
            </a:r>
          </a:p>
          <a:p>
            <a:pPr marL="0" indent="0">
              <a:buNone/>
            </a:pPr>
            <a:r>
              <a:rPr lang="en-IN" sz="2400" b="1" dirty="0"/>
              <a:t>a.  Economic Services:</a:t>
            </a:r>
          </a:p>
          <a:p>
            <a:pPr marL="0" indent="0">
              <a:buNone/>
            </a:pPr>
            <a:r>
              <a:rPr lang="en-IN" sz="2400" dirty="0"/>
              <a:t>These contributes directly to the economic development of the country. They include expenditure on agriculture, industries, minerals, mining, transport etc.</a:t>
            </a:r>
          </a:p>
          <a:p>
            <a:pPr marL="0" indent="0">
              <a:buNone/>
            </a:pPr>
            <a:r>
              <a:rPr lang="en-IN" sz="2400" b="1" dirty="0"/>
              <a:t>b. Social and Community Services:</a:t>
            </a:r>
          </a:p>
          <a:p>
            <a:pPr marL="0" indent="0">
              <a:buNone/>
            </a:pPr>
            <a:r>
              <a:rPr lang="en-IN" sz="2400" dirty="0"/>
              <a:t>    It helps in building up of the productive capacity and efficiency of the people . They include expenditure on education, training and skill formation, research and development, science and technology, arts and culture etc.</a:t>
            </a:r>
          </a:p>
          <a:p>
            <a:pPr marL="0" indent="0">
              <a:buNone/>
            </a:pPr>
            <a:r>
              <a:rPr lang="en-IN" sz="2400" b="1" dirty="0"/>
              <a:t>c.  Grants-in-aid to States and Union Territories and Foreign Governments:</a:t>
            </a:r>
          </a:p>
          <a:p>
            <a:pPr marL="0" indent="0">
              <a:buNone/>
            </a:pPr>
            <a:r>
              <a:rPr lang="en-IN" sz="2400" dirty="0"/>
              <a:t>      It includes developmental grants given by the central government to States and union territories.</a:t>
            </a:r>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3580625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D576C-FBB9-4455-9843-E348999F0779}"/>
              </a:ext>
            </a:extLst>
          </p:cNvPr>
          <p:cNvSpPr>
            <a:spLocks noGrp="1"/>
          </p:cNvSpPr>
          <p:nvPr>
            <p:ph idx="1"/>
          </p:nvPr>
        </p:nvSpPr>
        <p:spPr>
          <a:xfrm>
            <a:off x="390617" y="275208"/>
            <a:ext cx="11487705" cy="6391921"/>
          </a:xfrm>
        </p:spPr>
        <p:txBody>
          <a:bodyPr>
            <a:normAutofit/>
          </a:bodyPr>
          <a:lstStyle/>
          <a:p>
            <a:pPr marL="0" indent="0">
              <a:buNone/>
            </a:pPr>
            <a:r>
              <a:rPr lang="en-IN" sz="2400" b="1" dirty="0"/>
              <a:t>2.  Non-Plan Expenditure:</a:t>
            </a:r>
          </a:p>
          <a:p>
            <a:pPr marL="0" indent="0">
              <a:buNone/>
            </a:pPr>
            <a:r>
              <a:rPr lang="en-IN" sz="2400" dirty="0"/>
              <a:t>   This expenditure do not contribute directly for the development of an economy, but essential for carrying on day to day activities of the state.</a:t>
            </a:r>
          </a:p>
          <a:p>
            <a:pPr marL="0" indent="0">
              <a:buNone/>
            </a:pPr>
            <a:r>
              <a:rPr lang="en-IN" sz="2400" dirty="0"/>
              <a:t>a.  Interest payments and debt servicing charges.</a:t>
            </a:r>
          </a:p>
          <a:p>
            <a:pPr marL="0" indent="0">
              <a:buNone/>
            </a:pPr>
            <a:r>
              <a:rPr lang="en-IN" sz="2400" dirty="0"/>
              <a:t>b. Defence expenditure.</a:t>
            </a:r>
          </a:p>
          <a:p>
            <a:pPr marL="0" indent="0">
              <a:buNone/>
            </a:pPr>
            <a:r>
              <a:rPr lang="en-IN" sz="2400" dirty="0"/>
              <a:t>c.  General Services.</a:t>
            </a:r>
          </a:p>
          <a:p>
            <a:pPr marL="0" indent="0">
              <a:buNone/>
            </a:pPr>
            <a:r>
              <a:rPr lang="en-IN" sz="2400" dirty="0"/>
              <a:t>d.  Subsidies.</a:t>
            </a:r>
          </a:p>
          <a:p>
            <a:pPr marL="0" indent="0">
              <a:buNone/>
            </a:pPr>
            <a:r>
              <a:rPr lang="en-IN" sz="2400" dirty="0"/>
              <a:t>e.  Expenditure on police etc.</a:t>
            </a:r>
          </a:p>
        </p:txBody>
      </p:sp>
    </p:spTree>
    <p:extLst>
      <p:ext uri="{BB962C8B-B14F-4D97-AF65-F5344CB8AC3E}">
        <p14:creationId xmlns:p14="http://schemas.microsoft.com/office/powerpoint/2010/main" val="2154690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8B97C2-4839-4F5E-A183-8A49BC474895}"/>
              </a:ext>
            </a:extLst>
          </p:cNvPr>
          <p:cNvSpPr>
            <a:spLocks noGrp="1"/>
          </p:cNvSpPr>
          <p:nvPr>
            <p:ph idx="1"/>
          </p:nvPr>
        </p:nvSpPr>
        <p:spPr>
          <a:xfrm>
            <a:off x="159798" y="115410"/>
            <a:ext cx="11762913" cy="6742590"/>
          </a:xfrm>
        </p:spPr>
        <p:txBody>
          <a:bodyPr>
            <a:normAutofit lnSpcReduction="10000"/>
          </a:bodyPr>
          <a:lstStyle/>
          <a:p>
            <a:pPr marL="0" indent="0" algn="ctr">
              <a:buNone/>
            </a:pPr>
            <a:r>
              <a:rPr lang="en-IN" sz="2800" b="1" dirty="0"/>
              <a:t>Public Debt:</a:t>
            </a:r>
          </a:p>
          <a:p>
            <a:pPr marL="0" indent="0">
              <a:buNone/>
            </a:pPr>
            <a:r>
              <a:rPr lang="en-IN" sz="2400" dirty="0"/>
              <a:t>   It refers to the loans raised by the govt from the central bank, commercial banks, business organisations and individuals. It includes borrowing by the central govt, state govt and local authorities.</a:t>
            </a:r>
          </a:p>
          <a:p>
            <a:pPr marL="0" indent="0">
              <a:buNone/>
            </a:pPr>
            <a:r>
              <a:rPr lang="en-IN" sz="2400" dirty="0"/>
              <a:t>    Public debt is one of the important tool of fiscal policy. Public debt is generally in the form of issuing bonds and treasury bills.</a:t>
            </a:r>
          </a:p>
          <a:p>
            <a:pPr marL="0" indent="0">
              <a:buNone/>
            </a:pPr>
            <a:r>
              <a:rPr lang="en-IN" sz="2400" dirty="0"/>
              <a:t>   </a:t>
            </a:r>
            <a:r>
              <a:rPr lang="en-IN" sz="2400" b="1" dirty="0"/>
              <a:t>Differences between public debt and private debt:</a:t>
            </a:r>
          </a:p>
          <a:p>
            <a:pPr marL="0" indent="0">
              <a:buNone/>
            </a:pPr>
            <a:r>
              <a:rPr lang="en-IN" sz="2400" dirty="0"/>
              <a:t>1.  The govt has vast sources of borrowing. It can borrow from the sources inside the country as well as from external sources.</a:t>
            </a:r>
          </a:p>
          <a:p>
            <a:pPr marL="0" indent="0">
              <a:buNone/>
            </a:pPr>
            <a:r>
              <a:rPr lang="en-IN" sz="2400" dirty="0"/>
              <a:t>    An individual has limited sources. An individual cannot borrow easily from external sources.</a:t>
            </a:r>
          </a:p>
          <a:p>
            <a:pPr marL="0" indent="0">
              <a:buNone/>
            </a:pPr>
            <a:r>
              <a:rPr lang="en-IN" sz="2400" dirty="0"/>
              <a:t>2.  The government can use force and compel the people to lend money.</a:t>
            </a:r>
          </a:p>
          <a:p>
            <a:pPr marL="0" indent="0">
              <a:buNone/>
            </a:pPr>
            <a:r>
              <a:rPr lang="en-IN" sz="2400" dirty="0"/>
              <a:t>     An individual cannot use force and compel other individuals to lend them.</a:t>
            </a:r>
          </a:p>
          <a:p>
            <a:pPr marL="0" indent="0">
              <a:buNone/>
            </a:pPr>
            <a:r>
              <a:rPr lang="en-IN" sz="2400" dirty="0"/>
              <a:t>3.  The govt can take loans for a longer period.</a:t>
            </a:r>
          </a:p>
          <a:p>
            <a:pPr marL="457200" indent="-457200">
              <a:buAutoNum type="arabicPeriod" startAt="3"/>
            </a:pPr>
            <a:r>
              <a:rPr lang="en-IN" sz="2400" dirty="0"/>
              <a:t>Individual normally takes loans for a shorter period.</a:t>
            </a:r>
          </a:p>
          <a:p>
            <a:pPr marL="0" indent="0">
              <a:buNone/>
            </a:pPr>
            <a:endParaRPr lang="en-IN" sz="2400" dirty="0"/>
          </a:p>
        </p:txBody>
      </p:sp>
    </p:spTree>
    <p:extLst>
      <p:ext uri="{BB962C8B-B14F-4D97-AF65-F5344CB8AC3E}">
        <p14:creationId xmlns:p14="http://schemas.microsoft.com/office/powerpoint/2010/main" val="261467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2181F-A4A8-4A0A-BA16-22E297406F45}"/>
              </a:ext>
            </a:extLst>
          </p:cNvPr>
          <p:cNvSpPr>
            <a:spLocks noGrp="1"/>
          </p:cNvSpPr>
          <p:nvPr>
            <p:ph idx="1"/>
          </p:nvPr>
        </p:nvSpPr>
        <p:spPr>
          <a:xfrm>
            <a:off x="88776" y="157579"/>
            <a:ext cx="11585360" cy="6542842"/>
          </a:xfrm>
        </p:spPr>
        <p:txBody>
          <a:bodyPr>
            <a:normAutofit lnSpcReduction="10000"/>
          </a:bodyPr>
          <a:lstStyle/>
          <a:p>
            <a:pPr marL="0" indent="0">
              <a:buNone/>
            </a:pPr>
            <a:r>
              <a:rPr lang="en-IN" sz="2400" b="1" dirty="0">
                <a:latin typeface="Arial" panose="020B0604020202020204" pitchFamily="34" charset="0"/>
                <a:cs typeface="Arial" panose="020B0604020202020204" pitchFamily="34" charset="0"/>
              </a:rPr>
              <a:t>5. Difference in motives or objectives:</a:t>
            </a:r>
          </a:p>
          <a:p>
            <a:pPr marL="0" indent="0">
              <a:buNone/>
            </a:pPr>
            <a:r>
              <a:rPr lang="en-IN" sz="2400" dirty="0">
                <a:latin typeface="Arial" panose="020B0604020202020204" pitchFamily="34" charset="0"/>
                <a:cs typeface="Arial" panose="020B0604020202020204" pitchFamily="34" charset="0"/>
              </a:rPr>
              <a:t> The objective of public finance is public welfare or social welfare.</a:t>
            </a:r>
          </a:p>
          <a:p>
            <a:pPr marL="0" indent="0">
              <a:buNone/>
            </a:pP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On the other hand, private finance aims at individual welfare.</a:t>
            </a:r>
          </a:p>
          <a:p>
            <a:pPr marL="0" indent="0">
              <a:buNone/>
            </a:pPr>
            <a:r>
              <a:rPr lang="en-IN" sz="2400" b="1" dirty="0">
                <a:latin typeface="Arial" panose="020B0604020202020204" pitchFamily="34" charset="0"/>
                <a:cs typeface="Arial" panose="020B0604020202020204" pitchFamily="34" charset="0"/>
              </a:rPr>
              <a:t>6. Nature of budget:</a:t>
            </a:r>
          </a:p>
          <a:p>
            <a:pPr marL="0" indent="0">
              <a:buNone/>
            </a:pPr>
            <a:r>
              <a:rPr lang="en-IN" sz="2400" dirty="0">
                <a:latin typeface="Arial" panose="020B0604020202020204" pitchFamily="34" charset="0"/>
                <a:cs typeface="Arial" panose="020B0604020202020204" pitchFamily="34" charset="0"/>
              </a:rPr>
              <a:t>  The government generally prefers a deficits budget, that is, spending more than its income. On the other hand private finance believes in having a surplus budget that is, spending less than its income.</a:t>
            </a:r>
          </a:p>
          <a:p>
            <a:pPr marL="0" indent="0">
              <a:buNone/>
            </a:pPr>
            <a:r>
              <a:rPr lang="en-IN" sz="2400" b="1" dirty="0">
                <a:latin typeface="Arial" panose="020B0604020202020204" pitchFamily="34" charset="0"/>
                <a:cs typeface="Arial" panose="020B0604020202020204" pitchFamily="34" charset="0"/>
              </a:rPr>
              <a:t>7. Nature of resource:</a:t>
            </a:r>
          </a:p>
          <a:p>
            <a:pPr marL="0" indent="0">
              <a:buNone/>
            </a:pP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 The sources of raising resources of the public authorities are enormous. But  the sources of resources to an individual are limited.</a:t>
            </a:r>
          </a:p>
          <a:p>
            <a:pPr marL="0" indent="0">
              <a:buNone/>
            </a:pPr>
            <a:r>
              <a:rPr lang="en-IN" sz="2400" b="1" dirty="0">
                <a:latin typeface="Arial" panose="020B0604020202020204" pitchFamily="34" charset="0"/>
                <a:cs typeface="Arial" panose="020B0604020202020204" pitchFamily="34" charset="0"/>
              </a:rPr>
              <a:t>8. Pattern of expenditure: </a:t>
            </a:r>
          </a:p>
          <a:p>
            <a:pPr marL="0" indent="0">
              <a:buNone/>
            </a:pPr>
            <a:r>
              <a:rPr lang="en-IN" sz="2400" dirty="0">
                <a:latin typeface="Arial" panose="020B0604020202020204" pitchFamily="34" charset="0"/>
                <a:cs typeface="Arial" panose="020B0604020202020204" pitchFamily="34" charset="0"/>
              </a:rPr>
              <a:t>  The public expenditure is governed by a deliberate economic policy of the government. The economic, social and political requirements of the country are considered while planning the public expenditure.</a:t>
            </a:r>
          </a:p>
          <a:p>
            <a:pPr marL="0" indent="0">
              <a:buNone/>
            </a:pPr>
            <a:r>
              <a:rPr lang="en-IN" sz="2400" dirty="0">
                <a:latin typeface="Arial" panose="020B0604020202020204" pitchFamily="34" charset="0"/>
                <a:cs typeface="Arial" panose="020B0604020202020204" pitchFamily="34" charset="0"/>
              </a:rPr>
              <a:t>  The pattern of private expenditure is influenced by habits, customs, status and personal needs of the individuals.</a:t>
            </a:r>
          </a:p>
        </p:txBody>
      </p:sp>
    </p:spTree>
    <p:extLst>
      <p:ext uri="{BB962C8B-B14F-4D97-AF65-F5344CB8AC3E}">
        <p14:creationId xmlns:p14="http://schemas.microsoft.com/office/powerpoint/2010/main" val="3221862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E9C742-12F3-4153-885F-006F535160AB}"/>
              </a:ext>
            </a:extLst>
          </p:cNvPr>
          <p:cNvSpPr>
            <a:spLocks noGrp="1"/>
          </p:cNvSpPr>
          <p:nvPr>
            <p:ph idx="1"/>
          </p:nvPr>
        </p:nvSpPr>
        <p:spPr>
          <a:xfrm>
            <a:off x="372863" y="284085"/>
            <a:ext cx="11487704" cy="6374167"/>
          </a:xfrm>
        </p:spPr>
        <p:txBody>
          <a:bodyPr>
            <a:normAutofit/>
          </a:bodyPr>
          <a:lstStyle/>
          <a:p>
            <a:pPr marL="0" indent="0">
              <a:buNone/>
            </a:pPr>
            <a:r>
              <a:rPr lang="en-IN" sz="2400" dirty="0"/>
              <a:t>4. Govt loans are generally spent on productive purposes.</a:t>
            </a:r>
          </a:p>
          <a:p>
            <a:pPr marL="0" indent="0">
              <a:buNone/>
            </a:pPr>
            <a:r>
              <a:rPr lang="en-IN" sz="2400" dirty="0"/>
              <a:t>     Individuals may borrow for productive, non productive and consumption purposes.</a:t>
            </a:r>
          </a:p>
          <a:p>
            <a:pPr marL="0" indent="0">
              <a:buNone/>
            </a:pPr>
            <a:r>
              <a:rPr lang="en-IN" sz="2400" dirty="0"/>
              <a:t>5. The rate of interest on govt loans is normally lower than the rate of interest on private loans. Moreover, the govt can reduce the rate of interest unilaterally on public loans. Individual cannot lower the rate of interest on their loans.</a:t>
            </a:r>
          </a:p>
          <a:p>
            <a:pPr marL="0" indent="0">
              <a:buNone/>
            </a:pPr>
            <a:r>
              <a:rPr lang="en-IN" sz="2400" dirty="0"/>
              <a:t>6.  In the case of internal public debt, the lender also shares the burden of the debt and makes a contribution for its repayment.</a:t>
            </a:r>
          </a:p>
          <a:p>
            <a:pPr marL="0" indent="0">
              <a:buNone/>
            </a:pPr>
            <a:r>
              <a:rPr lang="en-IN" sz="2400" dirty="0"/>
              <a:t>    An individual has to repay the loan from his own earnings or savings.</a:t>
            </a:r>
          </a:p>
          <a:p>
            <a:pPr marL="0" indent="0">
              <a:buNone/>
            </a:pPr>
            <a:r>
              <a:rPr lang="en-IN" sz="2400" dirty="0"/>
              <a:t>7. The govt can refuse to repay the loan taken from the public in some critical conditions.</a:t>
            </a:r>
          </a:p>
          <a:p>
            <a:pPr marL="0" indent="0">
              <a:buNone/>
            </a:pPr>
            <a:r>
              <a:rPr lang="en-IN" sz="2400" dirty="0"/>
              <a:t>    The private individual cannot refuse repayment of loans.</a:t>
            </a:r>
          </a:p>
          <a:p>
            <a:pPr marL="0" indent="0">
              <a:buNone/>
            </a:pPr>
            <a:r>
              <a:rPr lang="en-IN" sz="2400" dirty="0"/>
              <a:t>8. The govt can borrow very huge amount of loan at one instance.</a:t>
            </a:r>
          </a:p>
          <a:p>
            <a:pPr marL="0" indent="0">
              <a:buNone/>
            </a:pPr>
            <a:r>
              <a:rPr lang="en-IN" sz="2400" dirty="0"/>
              <a:t>   individuals normally do not borrow beyond a certain limit at one instance. </a:t>
            </a:r>
          </a:p>
        </p:txBody>
      </p:sp>
    </p:spTree>
    <p:extLst>
      <p:ext uri="{BB962C8B-B14F-4D97-AF65-F5344CB8AC3E}">
        <p14:creationId xmlns:p14="http://schemas.microsoft.com/office/powerpoint/2010/main" val="3582052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B8FE47-6D05-47A0-B0B9-6D1F7216DD2F}"/>
              </a:ext>
            </a:extLst>
          </p:cNvPr>
          <p:cNvSpPr>
            <a:spLocks noGrp="1"/>
          </p:cNvSpPr>
          <p:nvPr>
            <p:ph idx="1"/>
          </p:nvPr>
        </p:nvSpPr>
        <p:spPr>
          <a:xfrm>
            <a:off x="221943" y="257452"/>
            <a:ext cx="11638624" cy="6427433"/>
          </a:xfrm>
        </p:spPr>
        <p:txBody>
          <a:bodyPr>
            <a:normAutofit fontScale="92500"/>
          </a:bodyPr>
          <a:lstStyle/>
          <a:p>
            <a:pPr marL="0" indent="0">
              <a:buNone/>
            </a:pPr>
            <a:r>
              <a:rPr lang="en-IN" sz="2600" b="1" dirty="0"/>
              <a:t>Sources of Public Debt:</a:t>
            </a:r>
          </a:p>
          <a:p>
            <a:pPr marL="0" indent="0">
              <a:buNone/>
            </a:pPr>
            <a:r>
              <a:rPr lang="en-IN" sz="2400" dirty="0"/>
              <a:t> The various sources of public debt may be broadly classified into two types.</a:t>
            </a:r>
          </a:p>
          <a:p>
            <a:pPr marL="0" indent="0">
              <a:buNone/>
            </a:pPr>
            <a:r>
              <a:rPr lang="en-IN" sz="2400" dirty="0"/>
              <a:t>1.  </a:t>
            </a:r>
            <a:r>
              <a:rPr lang="en-IN" sz="2400" b="1" dirty="0"/>
              <a:t>Internal Sources of Public Debt.</a:t>
            </a:r>
          </a:p>
          <a:p>
            <a:pPr marL="0" indent="0">
              <a:buNone/>
            </a:pPr>
            <a:r>
              <a:rPr lang="en-IN" sz="2400" dirty="0"/>
              <a:t>    Internal sources refers to the sources that exist within the political boundaries of a country.  They include individuals, commercial banks, financial institutions, business firms and central bank.</a:t>
            </a:r>
          </a:p>
          <a:p>
            <a:pPr marL="0" indent="0">
              <a:buNone/>
            </a:pPr>
            <a:r>
              <a:rPr lang="en-IN" sz="2400" b="1" dirty="0"/>
              <a:t>a.  General Public:</a:t>
            </a:r>
          </a:p>
          <a:p>
            <a:pPr marL="0" indent="0">
              <a:buNone/>
            </a:pPr>
            <a:r>
              <a:rPr lang="en-IN" sz="2400" dirty="0"/>
              <a:t>     The govt borrow from the general public in the form of bonds, debentures, certificates or loans. They bear a fixed rate of interest and are repayable on due date.</a:t>
            </a:r>
          </a:p>
          <a:p>
            <a:pPr marL="0" indent="0">
              <a:buNone/>
            </a:pPr>
            <a:r>
              <a:rPr lang="en-IN" sz="2400" b="1" dirty="0"/>
              <a:t>b. Commercial Banks:</a:t>
            </a:r>
          </a:p>
          <a:p>
            <a:pPr marL="0" indent="0">
              <a:buNone/>
            </a:pPr>
            <a:r>
              <a:rPr lang="en-IN" sz="2400" dirty="0"/>
              <a:t>     The commercial banks generally provide loans to the government by subscribing to its bonds and loans.</a:t>
            </a:r>
          </a:p>
          <a:p>
            <a:pPr marL="0" indent="0">
              <a:buNone/>
            </a:pPr>
            <a:r>
              <a:rPr lang="en-IN" sz="2400" b="1" dirty="0"/>
              <a:t>c.  Non- Banking Financial Institutions:</a:t>
            </a:r>
          </a:p>
          <a:p>
            <a:pPr marL="0" indent="0">
              <a:buNone/>
            </a:pPr>
            <a:r>
              <a:rPr lang="en-IN" sz="2400" dirty="0"/>
              <a:t>      The govt bonds are also purchased by non-banking financial institutions like insurance companies, investment trusts, mutual funds, saving banks etc. </a:t>
            </a:r>
          </a:p>
        </p:txBody>
      </p:sp>
    </p:spTree>
    <p:extLst>
      <p:ext uri="{BB962C8B-B14F-4D97-AF65-F5344CB8AC3E}">
        <p14:creationId xmlns:p14="http://schemas.microsoft.com/office/powerpoint/2010/main" val="2729865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9F7D6F-072A-4CCF-B274-9BE7E231B6E7}"/>
              </a:ext>
            </a:extLst>
          </p:cNvPr>
          <p:cNvSpPr>
            <a:spLocks noGrp="1"/>
          </p:cNvSpPr>
          <p:nvPr>
            <p:ph idx="1"/>
          </p:nvPr>
        </p:nvSpPr>
        <p:spPr>
          <a:xfrm>
            <a:off x="106532" y="230818"/>
            <a:ext cx="11878321" cy="6542843"/>
          </a:xfrm>
        </p:spPr>
        <p:txBody>
          <a:bodyPr>
            <a:normAutofit lnSpcReduction="10000"/>
          </a:bodyPr>
          <a:lstStyle/>
          <a:p>
            <a:pPr marL="0" indent="0">
              <a:buNone/>
            </a:pPr>
            <a:r>
              <a:rPr lang="en-IN" sz="2400" dirty="0"/>
              <a:t> </a:t>
            </a:r>
            <a:r>
              <a:rPr lang="en-IN" sz="2400" b="1" dirty="0"/>
              <a:t>d.  Central Bank:</a:t>
            </a:r>
          </a:p>
          <a:p>
            <a:pPr marL="0" indent="0">
              <a:buNone/>
            </a:pPr>
            <a:r>
              <a:rPr lang="en-IN" sz="2400" dirty="0"/>
              <a:t>   The central bank is the main source of public debt. It purchases the bonds of the government and credit the money to the account of the government.</a:t>
            </a:r>
          </a:p>
          <a:p>
            <a:pPr marL="0" indent="0">
              <a:buNone/>
            </a:pPr>
            <a:r>
              <a:rPr lang="en-IN" sz="2400" b="1" dirty="0"/>
              <a:t>II. External Sources:</a:t>
            </a:r>
          </a:p>
          <a:p>
            <a:pPr marL="0" indent="0">
              <a:buNone/>
            </a:pPr>
            <a:r>
              <a:rPr lang="en-IN" sz="2400" dirty="0"/>
              <a:t>    A nation can borrow money from foreigners, foreign institutions and organisations, foreign govts and world financial markets.</a:t>
            </a:r>
          </a:p>
          <a:p>
            <a:pPr marL="0" indent="0">
              <a:buNone/>
            </a:pPr>
            <a:r>
              <a:rPr lang="en-IN" sz="2400" b="1" dirty="0"/>
              <a:t>a.  International Financial Institutions:</a:t>
            </a:r>
          </a:p>
          <a:p>
            <a:pPr marL="0" indent="0">
              <a:buNone/>
            </a:pPr>
            <a:r>
              <a:rPr lang="en-IN" sz="2400" dirty="0"/>
              <a:t>     Various Financial Institutions like IBRD, IMF, IDA, IFC, etc give both short term and long term developmental loans.</a:t>
            </a:r>
          </a:p>
          <a:p>
            <a:pPr marL="0" indent="0">
              <a:buNone/>
            </a:pPr>
            <a:r>
              <a:rPr lang="en-IN" sz="2400" b="1" dirty="0"/>
              <a:t>b.  Foreign Governments:</a:t>
            </a:r>
          </a:p>
          <a:p>
            <a:pPr marL="0" indent="0">
              <a:buNone/>
            </a:pPr>
            <a:r>
              <a:rPr lang="en-IN" sz="2400" dirty="0"/>
              <a:t>     Many capital rich countries provide grants and loans to developing nations for developmental programmes.</a:t>
            </a:r>
          </a:p>
          <a:p>
            <a:pPr marL="0" indent="0">
              <a:buNone/>
            </a:pPr>
            <a:r>
              <a:rPr lang="en-IN" sz="2400" b="1" dirty="0"/>
              <a:t>c.  External Commercial Borrowings:</a:t>
            </a:r>
          </a:p>
          <a:p>
            <a:pPr marL="0" indent="0">
              <a:buNone/>
            </a:pPr>
            <a:r>
              <a:rPr lang="en-IN" sz="2400" dirty="0"/>
              <a:t>     In recent years many govts borrow from various international money and capital markets at the market rate of interests. They borrow from London Money Market, Hong Kong Money market, New York Money Market, Etc.</a:t>
            </a:r>
          </a:p>
          <a:p>
            <a:pPr marL="0" indent="0">
              <a:buNone/>
            </a:pPr>
            <a:endParaRPr lang="en-IN" sz="2400" dirty="0"/>
          </a:p>
        </p:txBody>
      </p:sp>
    </p:spTree>
    <p:extLst>
      <p:ext uri="{BB962C8B-B14F-4D97-AF65-F5344CB8AC3E}">
        <p14:creationId xmlns:p14="http://schemas.microsoft.com/office/powerpoint/2010/main" val="477684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FFE71-57B6-41A4-BE5D-E5BD8D971CB7}"/>
              </a:ext>
            </a:extLst>
          </p:cNvPr>
          <p:cNvSpPr>
            <a:spLocks noGrp="1"/>
          </p:cNvSpPr>
          <p:nvPr>
            <p:ph idx="1"/>
          </p:nvPr>
        </p:nvSpPr>
        <p:spPr>
          <a:xfrm>
            <a:off x="257453" y="239697"/>
            <a:ext cx="11603114" cy="6365289"/>
          </a:xfrm>
        </p:spPr>
        <p:txBody>
          <a:bodyPr>
            <a:normAutofit/>
          </a:bodyPr>
          <a:lstStyle/>
          <a:p>
            <a:pPr marL="0" indent="0">
              <a:buNone/>
            </a:pPr>
            <a:r>
              <a:rPr lang="en-IN" sz="2800" b="1" dirty="0"/>
              <a:t>Types of Public Debt:</a:t>
            </a:r>
          </a:p>
          <a:p>
            <a:pPr marL="0" indent="0">
              <a:buNone/>
            </a:pPr>
            <a:r>
              <a:rPr lang="en-IN" sz="2400" b="1" dirty="0"/>
              <a:t>1.  Internal  and External public Debt:</a:t>
            </a:r>
          </a:p>
          <a:p>
            <a:pPr marL="0" indent="0">
              <a:buNone/>
            </a:pPr>
            <a:r>
              <a:rPr lang="en-IN" sz="2400" dirty="0"/>
              <a:t>     Internal debts are the loans raised by the government from within the country. It involves a mere transfer of funds from the people to the government.</a:t>
            </a:r>
          </a:p>
          <a:p>
            <a:pPr marL="0" indent="0">
              <a:buNone/>
            </a:pPr>
            <a:r>
              <a:rPr lang="en-IN" sz="2400" dirty="0"/>
              <a:t>     External debts are the loans raised outside  the country. It is borrowed from foreign nationals, governments, international institutions, etc.</a:t>
            </a:r>
          </a:p>
          <a:p>
            <a:pPr marL="0" indent="0">
              <a:buNone/>
            </a:pPr>
            <a:r>
              <a:rPr lang="en-IN" sz="2400" dirty="0"/>
              <a:t>   The differences between internal public debt and external public debt.</a:t>
            </a:r>
          </a:p>
          <a:p>
            <a:pPr marL="0" indent="0">
              <a:buNone/>
            </a:pPr>
            <a:r>
              <a:rPr lang="en-IN" sz="2400" dirty="0"/>
              <a:t>a.  Internal public debt involves borrowing from within the country.</a:t>
            </a:r>
          </a:p>
          <a:p>
            <a:pPr marL="0" indent="0">
              <a:buNone/>
            </a:pPr>
            <a:r>
              <a:rPr lang="en-IN" sz="2400" dirty="0"/>
              <a:t>      External public debt involves borrowing from outside the country.</a:t>
            </a:r>
          </a:p>
          <a:p>
            <a:pPr marL="0" indent="0">
              <a:buNone/>
            </a:pPr>
            <a:r>
              <a:rPr lang="en-IN" sz="2400" dirty="0"/>
              <a:t>b.   Internal debt is borrowed in terms of domestic currency.</a:t>
            </a:r>
          </a:p>
          <a:p>
            <a:pPr marL="0" indent="0">
              <a:buNone/>
            </a:pPr>
            <a:r>
              <a:rPr lang="en-IN" sz="2400" dirty="0"/>
              <a:t>     External debt is borrowed in terms of foreign currency,</a:t>
            </a:r>
          </a:p>
          <a:p>
            <a:pPr marL="0" indent="0">
              <a:buNone/>
            </a:pPr>
            <a:r>
              <a:rPr lang="en-IN" sz="2400" dirty="0"/>
              <a:t>c.   Internal debt may be voluntary or compulsory.  </a:t>
            </a:r>
          </a:p>
          <a:p>
            <a:pPr marL="0" indent="0">
              <a:buNone/>
            </a:pPr>
            <a:r>
              <a:rPr lang="en-IN" sz="2400" dirty="0"/>
              <a:t>     External debt is voluntary in nature.</a:t>
            </a:r>
          </a:p>
          <a:p>
            <a:pPr marL="0" indent="0">
              <a:buNone/>
            </a:pPr>
            <a:endParaRPr lang="en-IN" sz="2400" dirty="0"/>
          </a:p>
        </p:txBody>
      </p:sp>
    </p:spTree>
    <p:extLst>
      <p:ext uri="{BB962C8B-B14F-4D97-AF65-F5344CB8AC3E}">
        <p14:creationId xmlns:p14="http://schemas.microsoft.com/office/powerpoint/2010/main" val="2361356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47B60-C9BB-46FA-9E82-39AA48AEFDD4}"/>
              </a:ext>
            </a:extLst>
          </p:cNvPr>
          <p:cNvSpPr>
            <a:spLocks noGrp="1"/>
          </p:cNvSpPr>
          <p:nvPr>
            <p:ph idx="1"/>
          </p:nvPr>
        </p:nvSpPr>
        <p:spPr>
          <a:xfrm>
            <a:off x="230819" y="266330"/>
            <a:ext cx="11452195" cy="6294267"/>
          </a:xfrm>
        </p:spPr>
        <p:txBody>
          <a:bodyPr>
            <a:normAutofit/>
          </a:bodyPr>
          <a:lstStyle/>
          <a:p>
            <a:pPr marL="0" indent="0">
              <a:buNone/>
            </a:pPr>
            <a:r>
              <a:rPr lang="en-IN" sz="2400" dirty="0"/>
              <a:t>d.   Internal debt does not increase the availability of total resources within the country.</a:t>
            </a:r>
          </a:p>
          <a:p>
            <a:pPr marL="0" indent="0">
              <a:buNone/>
            </a:pPr>
            <a:r>
              <a:rPr lang="en-IN" sz="2400" dirty="0"/>
              <a:t>    External debt leads to a change in the availability of total resources     within the country.</a:t>
            </a:r>
          </a:p>
          <a:p>
            <a:pPr marL="0" indent="0">
              <a:buNone/>
            </a:pPr>
            <a:r>
              <a:rPr lang="en-IN" sz="2400" dirty="0"/>
              <a:t>e.  Internal debt does not affect the productive capacity much as the funds remain within the country.</a:t>
            </a:r>
          </a:p>
          <a:p>
            <a:pPr marL="0" indent="0">
              <a:buNone/>
            </a:pPr>
            <a:r>
              <a:rPr lang="en-IN" sz="2400" dirty="0"/>
              <a:t>    External public debt leads to a change in the availability of total resources within the country.</a:t>
            </a:r>
          </a:p>
          <a:p>
            <a:pPr marL="0" indent="0">
              <a:buNone/>
            </a:pPr>
            <a:r>
              <a:rPr lang="en-IN" sz="2400" dirty="0"/>
              <a:t>f.   Internal public debt does not influence the domestic policies.</a:t>
            </a:r>
          </a:p>
          <a:p>
            <a:pPr marL="0" indent="0">
              <a:buNone/>
            </a:pPr>
            <a:r>
              <a:rPr lang="en-IN" sz="2400" dirty="0"/>
              <a:t>   External public debt influence the  domestic policies. </a:t>
            </a:r>
          </a:p>
          <a:p>
            <a:pPr marL="0" indent="0">
              <a:buNone/>
            </a:pPr>
            <a:r>
              <a:rPr lang="en-IN" sz="2400" dirty="0"/>
              <a:t>g.  Internal public debt involves less burden of debt.</a:t>
            </a:r>
          </a:p>
          <a:p>
            <a:pPr marL="0" indent="0">
              <a:buNone/>
            </a:pPr>
            <a:r>
              <a:rPr lang="en-IN" sz="2400" dirty="0"/>
              <a:t>    External public debt involves more and real burden of debt.</a:t>
            </a:r>
          </a:p>
          <a:p>
            <a:pPr marL="0" indent="0">
              <a:buNone/>
            </a:pPr>
            <a:endParaRPr lang="en-IN" sz="2400" dirty="0"/>
          </a:p>
        </p:txBody>
      </p:sp>
    </p:spTree>
    <p:extLst>
      <p:ext uri="{BB962C8B-B14F-4D97-AF65-F5344CB8AC3E}">
        <p14:creationId xmlns:p14="http://schemas.microsoft.com/office/powerpoint/2010/main" val="1436949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305A81-A841-4801-9340-2B1628F8C2A8}"/>
              </a:ext>
            </a:extLst>
          </p:cNvPr>
          <p:cNvSpPr>
            <a:spLocks noGrp="1"/>
          </p:cNvSpPr>
          <p:nvPr>
            <p:ph idx="1"/>
          </p:nvPr>
        </p:nvSpPr>
        <p:spPr>
          <a:xfrm>
            <a:off x="204187" y="292963"/>
            <a:ext cx="11629748" cy="6400800"/>
          </a:xfrm>
        </p:spPr>
        <p:txBody>
          <a:bodyPr>
            <a:normAutofit/>
          </a:bodyPr>
          <a:lstStyle/>
          <a:p>
            <a:pPr marL="0" indent="0">
              <a:buNone/>
            </a:pPr>
            <a:r>
              <a:rPr lang="en-US" sz="2400" b="1" dirty="0"/>
              <a:t>2. Productive and Unproductive Debt</a:t>
            </a:r>
            <a:endParaRPr lang="en-IN" sz="2400" dirty="0"/>
          </a:p>
          <a:p>
            <a:pPr marL="0" indent="0">
              <a:buNone/>
            </a:pPr>
            <a:r>
              <a:rPr lang="en-US" sz="2400" dirty="0"/>
              <a:t>      The debt is said to be productive when it is utilized for productive purpose. Such as irrigation projects, construction of roads and railways etc. It will increase the revenue of the government and out of which the government can pay interest on the loan annually and the principle in the long run.</a:t>
            </a:r>
            <a:endParaRPr lang="en-IN" sz="2400" dirty="0"/>
          </a:p>
          <a:p>
            <a:pPr marL="0" indent="0">
              <a:buNone/>
            </a:pPr>
            <a:r>
              <a:rPr lang="en-US" sz="2400" dirty="0"/>
              <a:t>    An unproductive debt is one which does not add to the productive assets of the country. In other words unproductive debt is that debt, the proceed of which are spent on non income yielding purpose like war.</a:t>
            </a:r>
          </a:p>
          <a:p>
            <a:pPr marL="0" indent="0">
              <a:buNone/>
            </a:pPr>
            <a:r>
              <a:rPr lang="en-US" sz="2400" b="1" dirty="0"/>
              <a:t>3. Redeemable and Irredeemable Debt</a:t>
            </a:r>
            <a:endParaRPr lang="en-IN" sz="2400" dirty="0"/>
          </a:p>
          <a:p>
            <a:pPr marL="0" indent="0">
              <a:buNone/>
            </a:pPr>
            <a:r>
              <a:rPr lang="en-US" sz="2400" dirty="0"/>
              <a:t>    On the basis maturity, public debt may be classified as redeemable or irredeemable debts. Loans which the government promises to pay at some future date are called redeemable debts. </a:t>
            </a:r>
          </a:p>
          <a:p>
            <a:pPr marL="0" indent="0">
              <a:buNone/>
            </a:pPr>
            <a:r>
              <a:rPr lang="en-US" sz="2400" dirty="0"/>
              <a:t>   The loans for which no promise is made by the government regarding the exact date of maturity are irredeemable debts. The government pays only interest on such loans and the principle amount is never returned by the government. </a:t>
            </a:r>
            <a:endParaRPr lang="en-IN" sz="2400" dirty="0"/>
          </a:p>
        </p:txBody>
      </p:sp>
    </p:spTree>
    <p:extLst>
      <p:ext uri="{BB962C8B-B14F-4D97-AF65-F5344CB8AC3E}">
        <p14:creationId xmlns:p14="http://schemas.microsoft.com/office/powerpoint/2010/main" val="650448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042219-0BF4-4B68-8327-423363658694}"/>
              </a:ext>
            </a:extLst>
          </p:cNvPr>
          <p:cNvSpPr>
            <a:spLocks noGrp="1"/>
          </p:cNvSpPr>
          <p:nvPr>
            <p:ph idx="1"/>
          </p:nvPr>
        </p:nvSpPr>
        <p:spPr>
          <a:xfrm>
            <a:off x="186431" y="337351"/>
            <a:ext cx="11674136" cy="6285391"/>
          </a:xfrm>
        </p:spPr>
        <p:txBody>
          <a:bodyPr>
            <a:normAutofit/>
          </a:bodyPr>
          <a:lstStyle/>
          <a:p>
            <a:pPr marL="0" indent="0">
              <a:buNone/>
            </a:pPr>
            <a:r>
              <a:rPr lang="en-US" sz="2400" b="1" dirty="0"/>
              <a:t>4. Funded and Unfunded Debt</a:t>
            </a:r>
            <a:endParaRPr lang="en-IN" sz="2400" dirty="0"/>
          </a:p>
          <a:p>
            <a:pPr marL="0" indent="0">
              <a:buNone/>
            </a:pPr>
            <a:r>
              <a:rPr lang="en-US" sz="2400" dirty="0"/>
              <a:t>   This classification is made on the basis of the provision made for repayment of public debt. Funded debt is that public debt for the  payment of which the government establishes a separate fund. It is also known as long term debt. </a:t>
            </a:r>
            <a:endParaRPr lang="en-IN" sz="2400" dirty="0"/>
          </a:p>
          <a:p>
            <a:pPr marL="0" indent="0">
              <a:buNone/>
            </a:pPr>
            <a:r>
              <a:rPr lang="en-US" sz="2400" dirty="0"/>
              <a:t>   Unfunded public debt is that debt for the repayment of which the government creates no separate fund. These loans are also known as short term loans.</a:t>
            </a:r>
          </a:p>
          <a:p>
            <a:pPr marL="0" indent="0">
              <a:buNone/>
            </a:pPr>
            <a:r>
              <a:rPr lang="en-US" sz="2400" dirty="0"/>
              <a:t> </a:t>
            </a:r>
            <a:r>
              <a:rPr lang="en-US" sz="2400" b="1" dirty="0"/>
              <a:t>5. Voluntary and compulsory debt</a:t>
            </a:r>
            <a:endParaRPr lang="en-IN" sz="2400" dirty="0"/>
          </a:p>
          <a:p>
            <a:pPr marL="0" indent="0">
              <a:buNone/>
            </a:pPr>
            <a:r>
              <a:rPr lang="en-US" sz="2400" dirty="0"/>
              <a:t>    On the basis of’ legal enforcement’ public debt may be classified in to voluntary debt or forced debt.</a:t>
            </a:r>
            <a:endParaRPr lang="en-IN" sz="2400" dirty="0"/>
          </a:p>
          <a:p>
            <a:pPr marL="0" indent="0">
              <a:buNone/>
            </a:pPr>
            <a:r>
              <a:rPr lang="en-US" sz="2400" dirty="0"/>
              <a:t>  When loans are subscribed by the public according to their ability, will and convenience such debt is know as voluntary debt. Ordinarily, public debt is voluntary debt, if the public is compelled to subscribe to the loan it is known as compulsory or forced debt.</a:t>
            </a:r>
            <a:endParaRPr lang="en-IN" sz="2400" dirty="0"/>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1924407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331E5-0440-48BA-B4C4-D331FC788715}"/>
              </a:ext>
            </a:extLst>
          </p:cNvPr>
          <p:cNvSpPr>
            <a:spLocks noGrp="1"/>
          </p:cNvSpPr>
          <p:nvPr>
            <p:ph idx="1"/>
          </p:nvPr>
        </p:nvSpPr>
        <p:spPr>
          <a:xfrm>
            <a:off x="142043" y="79900"/>
            <a:ext cx="11931588" cy="6578352"/>
          </a:xfrm>
        </p:spPr>
        <p:txBody>
          <a:bodyPr>
            <a:normAutofit lnSpcReduction="10000"/>
          </a:bodyPr>
          <a:lstStyle/>
          <a:p>
            <a:pPr marL="0" indent="0">
              <a:buNone/>
            </a:pPr>
            <a:r>
              <a:rPr lang="en-US" sz="2400" b="1" dirty="0"/>
              <a:t>6. Marketable and Non-marketable Debt</a:t>
            </a:r>
            <a:endParaRPr lang="en-IN" sz="2400" dirty="0"/>
          </a:p>
          <a:p>
            <a:pPr marL="0" indent="0">
              <a:buNone/>
            </a:pPr>
            <a:r>
              <a:rPr lang="en-US" sz="2400" dirty="0"/>
              <a:t>     On the basis of the negotiability of government bonds, public debt may and be classified as marketable and non marketable debt.</a:t>
            </a:r>
            <a:endParaRPr lang="en-IN" sz="2400" dirty="0"/>
          </a:p>
          <a:p>
            <a:pPr marL="0" indent="0">
              <a:buNone/>
            </a:pPr>
            <a:r>
              <a:rPr lang="en-US" sz="2400" dirty="0"/>
              <a:t>     Marketable debt is one in which the government securities are bought and sold in the open market. They are negotiable and tradable in the open market.</a:t>
            </a:r>
            <a:endParaRPr lang="en-IN" sz="2400" dirty="0"/>
          </a:p>
          <a:p>
            <a:pPr marL="0" indent="0">
              <a:buNone/>
            </a:pPr>
            <a:r>
              <a:rPr lang="en-US" sz="2400" dirty="0"/>
              <a:t>    The government securities which cannot be bought and sold or are not tradable in the open market are non- tradable public debt.</a:t>
            </a:r>
            <a:endParaRPr lang="en-IN" sz="2400" dirty="0"/>
          </a:p>
          <a:p>
            <a:pPr marL="0" indent="0">
              <a:buNone/>
            </a:pPr>
            <a:r>
              <a:rPr lang="en-US" sz="2400" b="1" dirty="0"/>
              <a:t>7. Short-Term, Medium–term and Long-term Public Debt.</a:t>
            </a:r>
            <a:endParaRPr lang="en-IN" sz="2400" dirty="0"/>
          </a:p>
          <a:p>
            <a:pPr marL="0" indent="0">
              <a:buNone/>
            </a:pPr>
            <a:r>
              <a:rPr lang="en-US" sz="2400" dirty="0"/>
              <a:t>    According to the time duration of the borrowing, public debt can be classified in into short- term, Medium term and long term loans.</a:t>
            </a:r>
          </a:p>
          <a:p>
            <a:pPr marL="0" indent="0">
              <a:buNone/>
            </a:pPr>
            <a:r>
              <a:rPr lang="en-US" sz="2400" dirty="0"/>
              <a:t>  Short –term public debt matures within a period of three to nine months. They include treasury bills and loans from central bank. </a:t>
            </a:r>
          </a:p>
          <a:p>
            <a:pPr marL="0" indent="0">
              <a:buNone/>
            </a:pPr>
            <a:r>
              <a:rPr lang="en-US" sz="2400" dirty="0"/>
              <a:t>   Medium  term loans which are those which are obtained for more than one year but less then ten years.</a:t>
            </a:r>
          </a:p>
          <a:p>
            <a:pPr marL="0" indent="0">
              <a:buNone/>
            </a:pPr>
            <a:r>
              <a:rPr lang="en-US" sz="2400" dirty="0"/>
              <a:t>  </a:t>
            </a:r>
            <a:r>
              <a:rPr lang="en-IN" sz="2400" dirty="0"/>
              <a:t> </a:t>
            </a:r>
            <a:r>
              <a:rPr lang="en-US" sz="2400" dirty="0"/>
              <a:t>Long – term loans are generally repaid after ten years or more. They usually bear a higher rate of interest. These loans are incurred to finance development projects.</a:t>
            </a:r>
            <a:endParaRPr lang="en-IN" sz="2400" dirty="0"/>
          </a:p>
          <a:p>
            <a:pPr marL="0" indent="0">
              <a:buNone/>
            </a:pPr>
            <a:endParaRPr lang="en-IN" sz="2400" dirty="0"/>
          </a:p>
        </p:txBody>
      </p:sp>
    </p:spTree>
    <p:extLst>
      <p:ext uri="{BB962C8B-B14F-4D97-AF65-F5344CB8AC3E}">
        <p14:creationId xmlns:p14="http://schemas.microsoft.com/office/powerpoint/2010/main" val="2473678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42505B-81CF-460F-B56E-C7E06C6FC450}"/>
              </a:ext>
            </a:extLst>
          </p:cNvPr>
          <p:cNvSpPr>
            <a:spLocks noGrp="1"/>
          </p:cNvSpPr>
          <p:nvPr>
            <p:ph idx="1"/>
          </p:nvPr>
        </p:nvSpPr>
        <p:spPr>
          <a:xfrm>
            <a:off x="346229" y="266330"/>
            <a:ext cx="11603115" cy="6400799"/>
          </a:xfrm>
        </p:spPr>
        <p:txBody>
          <a:bodyPr/>
          <a:lstStyle/>
          <a:p>
            <a:pPr marL="0" indent="0">
              <a:buNone/>
            </a:pPr>
            <a:r>
              <a:rPr lang="en-US" sz="2400" b="1" dirty="0"/>
              <a:t>8. Callable and Non – Callable Debt</a:t>
            </a:r>
            <a:endParaRPr lang="en-IN" sz="2400" dirty="0"/>
          </a:p>
          <a:p>
            <a:pPr marL="0" indent="0">
              <a:buNone/>
            </a:pPr>
            <a:r>
              <a:rPr lang="en-US" sz="2400" dirty="0"/>
              <a:t>     Callable debt includes those securities of the government the repayment of which can be affected even before their maturity.</a:t>
            </a:r>
            <a:endParaRPr lang="en-IN" sz="2400" dirty="0"/>
          </a:p>
          <a:p>
            <a:pPr marL="0" indent="0">
              <a:buNone/>
            </a:pPr>
            <a:r>
              <a:rPr lang="en-US" sz="2400" dirty="0"/>
              <a:t>    The loans which cannot be repaid before their maturity are known as non- callable public debt.</a:t>
            </a:r>
            <a:endParaRPr lang="en-IN" sz="2400" dirty="0"/>
          </a:p>
          <a:p>
            <a:pPr marL="0" indent="0">
              <a:buNone/>
            </a:pPr>
            <a:r>
              <a:rPr lang="en-US" sz="2400" b="1" dirty="0"/>
              <a:t>9. Gross public debt and net public debt</a:t>
            </a:r>
            <a:endParaRPr lang="en-IN" sz="2400" dirty="0"/>
          </a:p>
          <a:p>
            <a:pPr marL="0" indent="0">
              <a:buNone/>
            </a:pPr>
            <a:r>
              <a:rPr lang="en-US" sz="2400" dirty="0"/>
              <a:t>    Gross public debt refers to the total amount of debt outstanding at any time. Net public debt refers to the gross debt minus sinking funds or other assets earmarked for repayment of debt.</a:t>
            </a:r>
            <a:endParaRPr lang="en-IN" sz="2400" dirty="0"/>
          </a:p>
          <a:p>
            <a:pPr marL="0" indent="0">
              <a:buNone/>
            </a:pPr>
            <a:r>
              <a:rPr lang="en-IN" dirty="0"/>
              <a:t> </a:t>
            </a:r>
          </a:p>
        </p:txBody>
      </p:sp>
    </p:spTree>
    <p:extLst>
      <p:ext uri="{BB962C8B-B14F-4D97-AF65-F5344CB8AC3E}">
        <p14:creationId xmlns:p14="http://schemas.microsoft.com/office/powerpoint/2010/main" val="1887036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4E12E0-23F6-49EE-8DDF-C4FFF32ECAE4}"/>
              </a:ext>
            </a:extLst>
          </p:cNvPr>
          <p:cNvSpPr>
            <a:spLocks noGrp="1"/>
          </p:cNvSpPr>
          <p:nvPr>
            <p:ph idx="1"/>
          </p:nvPr>
        </p:nvSpPr>
        <p:spPr>
          <a:xfrm>
            <a:off x="310719" y="248575"/>
            <a:ext cx="11549848" cy="6374167"/>
          </a:xfrm>
        </p:spPr>
        <p:txBody>
          <a:bodyPr>
            <a:normAutofit/>
          </a:bodyPr>
          <a:lstStyle/>
          <a:p>
            <a:pPr marL="0" indent="0">
              <a:buNone/>
            </a:pPr>
            <a:r>
              <a:rPr lang="en-US" sz="2400" b="1" dirty="0"/>
              <a:t>Methods of Debt Redemption</a:t>
            </a:r>
            <a:endParaRPr lang="en-IN" sz="2400" dirty="0"/>
          </a:p>
          <a:p>
            <a:pPr marL="0" indent="0">
              <a:buNone/>
            </a:pPr>
            <a:r>
              <a:rPr lang="en-US" sz="2400" dirty="0"/>
              <a:t>    Debt Redemption means repayment of the debt by the govt through different methods. There are several methods of public debt redemption. They are,</a:t>
            </a:r>
            <a:endParaRPr lang="en-IN" sz="2400" dirty="0"/>
          </a:p>
          <a:p>
            <a:pPr marL="0" lvl="0" indent="0">
              <a:buNone/>
            </a:pPr>
            <a:r>
              <a:rPr lang="en-US" sz="2400" b="1" dirty="0"/>
              <a:t>1.  Use the budget surplus</a:t>
            </a:r>
            <a:endParaRPr lang="en-IN" sz="2400" dirty="0"/>
          </a:p>
          <a:p>
            <a:pPr marL="0" indent="0">
              <a:buNone/>
            </a:pPr>
            <a:r>
              <a:rPr lang="en-US" sz="2400" dirty="0"/>
              <a:t>    Under this method, every year some surplus may be created in the budget and the amount may be utilized to repay the debt. </a:t>
            </a:r>
          </a:p>
          <a:p>
            <a:pPr marL="0" indent="0">
              <a:buNone/>
            </a:pPr>
            <a:r>
              <a:rPr lang="en-US" sz="2400" b="1" dirty="0"/>
              <a:t>2.  Sinking Fund</a:t>
            </a:r>
            <a:endParaRPr lang="en-IN" sz="2400" dirty="0"/>
          </a:p>
          <a:p>
            <a:pPr marL="0" indent="0">
              <a:buNone/>
            </a:pPr>
            <a:r>
              <a:rPr lang="en-US" sz="2400" dirty="0"/>
              <a:t>   Under this method the government establishes a separate fund known as the “sinking fund” for the repayment of public debt. The government credits every years a fixed amount of money to this fund. The time the debt matures the fund accumulates enough amounts to pay off the loan.</a:t>
            </a:r>
            <a:endParaRPr lang="en-IN" sz="2400" dirty="0"/>
          </a:p>
          <a:p>
            <a:pPr marL="0" indent="0">
              <a:buNone/>
            </a:pPr>
            <a:endParaRPr lang="en-IN" sz="2400" dirty="0"/>
          </a:p>
        </p:txBody>
      </p:sp>
    </p:spTree>
    <p:extLst>
      <p:ext uri="{BB962C8B-B14F-4D97-AF65-F5344CB8AC3E}">
        <p14:creationId xmlns:p14="http://schemas.microsoft.com/office/powerpoint/2010/main" val="51085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2181F-A4A8-4A0A-BA16-22E297406F45}"/>
              </a:ext>
            </a:extLst>
          </p:cNvPr>
          <p:cNvSpPr>
            <a:spLocks noGrp="1"/>
          </p:cNvSpPr>
          <p:nvPr>
            <p:ph idx="1"/>
          </p:nvPr>
        </p:nvSpPr>
        <p:spPr>
          <a:xfrm>
            <a:off x="257452" y="150921"/>
            <a:ext cx="11585360" cy="6542842"/>
          </a:xfrm>
        </p:spPr>
        <p:txBody>
          <a:bodyPr>
            <a:normAutofit/>
          </a:bodyPr>
          <a:lstStyle/>
          <a:p>
            <a:pPr marL="0" indent="0">
              <a:buNone/>
            </a:pPr>
            <a:r>
              <a:rPr lang="en-IN" sz="2400" b="1" dirty="0">
                <a:latin typeface="Arial" panose="020B0604020202020204" pitchFamily="34" charset="0"/>
                <a:cs typeface="Arial" panose="020B0604020202020204" pitchFamily="34" charset="0"/>
              </a:rPr>
              <a:t>9. Time duration:</a:t>
            </a:r>
          </a:p>
          <a:p>
            <a:pPr marL="0" indent="0">
              <a:buNone/>
            </a:pPr>
            <a:r>
              <a:rPr lang="en-IN" sz="2400" dirty="0">
                <a:latin typeface="Arial" panose="020B0604020202020204" pitchFamily="34" charset="0"/>
                <a:cs typeface="Arial" panose="020B0604020202020204" pitchFamily="34" charset="0"/>
              </a:rPr>
              <a:t>  Public finance aims at maximising the welfare of both present as well as future generation. So, it has a long run perceptive.</a:t>
            </a:r>
          </a:p>
          <a:p>
            <a:pPr marL="0" indent="0">
              <a:buNone/>
            </a:pPr>
            <a:r>
              <a:rPr lang="en-IN" sz="2400" dirty="0">
                <a:latin typeface="Arial" panose="020B0604020202020204" pitchFamily="34" charset="0"/>
                <a:cs typeface="Arial" panose="020B0604020202020204" pitchFamily="34" charset="0"/>
              </a:rPr>
              <a:t> On the other hand, private finance aims at short run consideration. The individual satisfies his present needs &amp; he is interested in getting quick returns.</a:t>
            </a:r>
          </a:p>
          <a:p>
            <a:pPr marL="0" indent="0">
              <a:buNone/>
            </a:pPr>
            <a:r>
              <a:rPr lang="en-IN" sz="2400" dirty="0">
                <a:latin typeface="Arial" panose="020B0604020202020204" pitchFamily="34" charset="0"/>
                <a:cs typeface="Arial" panose="020B0604020202020204" pitchFamily="34" charset="0"/>
              </a:rPr>
              <a:t>                 ***************************</a:t>
            </a:r>
          </a:p>
          <a:p>
            <a:pPr marL="0" indent="0">
              <a:buNone/>
            </a:pPr>
            <a:endParaRPr lang="en-IN" sz="2400" dirty="0"/>
          </a:p>
        </p:txBody>
      </p:sp>
    </p:spTree>
    <p:extLst>
      <p:ext uri="{BB962C8B-B14F-4D97-AF65-F5344CB8AC3E}">
        <p14:creationId xmlns:p14="http://schemas.microsoft.com/office/powerpoint/2010/main" val="1462810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BE9BA-1BD4-4A0B-A64B-8E2BA38BFD73}"/>
              </a:ext>
            </a:extLst>
          </p:cNvPr>
          <p:cNvSpPr>
            <a:spLocks noGrp="1"/>
          </p:cNvSpPr>
          <p:nvPr>
            <p:ph idx="1"/>
          </p:nvPr>
        </p:nvSpPr>
        <p:spPr>
          <a:xfrm>
            <a:off x="263370" y="219722"/>
            <a:ext cx="11665259" cy="6418556"/>
          </a:xfrm>
        </p:spPr>
        <p:txBody>
          <a:bodyPr/>
          <a:lstStyle/>
          <a:p>
            <a:pPr marL="0" indent="0">
              <a:buNone/>
            </a:pPr>
            <a:r>
              <a:rPr lang="en-US" sz="2400" b="1" dirty="0"/>
              <a:t>3.   Terminal Annuities </a:t>
            </a:r>
            <a:endParaRPr lang="en-IN" sz="2400" dirty="0"/>
          </a:p>
          <a:p>
            <a:pPr marL="0" indent="0">
              <a:buNone/>
            </a:pPr>
            <a:r>
              <a:rPr lang="en-US" sz="2400" dirty="0"/>
              <a:t>    This is a method by which the government reduces the debt burden in stages by instalments. The government issues terminal annuities to bond holders and a portion of it matures every year.</a:t>
            </a:r>
          </a:p>
          <a:p>
            <a:pPr marL="0" indent="0">
              <a:buNone/>
            </a:pPr>
            <a:r>
              <a:rPr lang="en-US" sz="2400" b="1" dirty="0"/>
              <a:t>4.   Additional Taxation</a:t>
            </a:r>
            <a:endParaRPr lang="en-IN" sz="2400" dirty="0"/>
          </a:p>
          <a:p>
            <a:pPr marL="0" indent="0">
              <a:buNone/>
            </a:pPr>
            <a:r>
              <a:rPr lang="en-US" sz="2400" dirty="0"/>
              <a:t>   This is another method of debt redemption. Under this method new taxes are imposed to get required revenue to repay the loan. This method leads to the transfer of resources from tax prayers to the hands of bond holders.</a:t>
            </a:r>
            <a:endParaRPr lang="en-IN" sz="2400" dirty="0"/>
          </a:p>
          <a:p>
            <a:pPr marL="0" indent="0">
              <a:buNone/>
            </a:pPr>
            <a:r>
              <a:rPr lang="en-US" sz="2400" b="1" dirty="0"/>
              <a:t>5.  </a:t>
            </a:r>
            <a:r>
              <a:rPr lang="en-US" sz="2400" dirty="0"/>
              <a:t> </a:t>
            </a:r>
            <a:r>
              <a:rPr lang="en-US" sz="2400" b="1" dirty="0"/>
              <a:t>Surplus Balance of payments</a:t>
            </a:r>
            <a:endParaRPr lang="en-IN" sz="2400" dirty="0"/>
          </a:p>
          <a:p>
            <a:pPr marL="0" indent="0">
              <a:buNone/>
            </a:pPr>
            <a:r>
              <a:rPr lang="en-US" sz="2400" dirty="0"/>
              <a:t>     The redemption of external debt is possible only thought earning necessary foreign exchange reserves to pay for it. This necessitates creation of a favorable balance of payment  by the debtor country by expanding its exports and restricting its imports. </a:t>
            </a:r>
            <a:endParaRPr lang="en-IN" dirty="0"/>
          </a:p>
        </p:txBody>
      </p:sp>
    </p:spTree>
    <p:extLst>
      <p:ext uri="{BB962C8B-B14F-4D97-AF65-F5344CB8AC3E}">
        <p14:creationId xmlns:p14="http://schemas.microsoft.com/office/powerpoint/2010/main" val="4145914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D6B8AE-D487-4FE9-B597-50B5FB36B2AB}"/>
              </a:ext>
            </a:extLst>
          </p:cNvPr>
          <p:cNvSpPr>
            <a:spLocks noGrp="1"/>
          </p:cNvSpPr>
          <p:nvPr>
            <p:ph idx="1"/>
          </p:nvPr>
        </p:nvSpPr>
        <p:spPr>
          <a:xfrm>
            <a:off x="219456" y="164591"/>
            <a:ext cx="11641111" cy="6565393"/>
          </a:xfrm>
        </p:spPr>
        <p:txBody>
          <a:bodyPr>
            <a:normAutofit/>
          </a:bodyPr>
          <a:lstStyle/>
          <a:p>
            <a:pPr marL="0" indent="0">
              <a:buNone/>
            </a:pPr>
            <a:r>
              <a:rPr lang="en-IN" dirty="0"/>
              <a:t> </a:t>
            </a:r>
            <a:r>
              <a:rPr lang="en-US" sz="2400" dirty="0"/>
              <a:t>6.  </a:t>
            </a:r>
            <a:r>
              <a:rPr lang="en-US" sz="2400" b="1" dirty="0"/>
              <a:t>Capital Levy</a:t>
            </a:r>
            <a:endParaRPr lang="en-IN" sz="2400" dirty="0"/>
          </a:p>
          <a:p>
            <a:pPr marL="0" indent="0">
              <a:buNone/>
            </a:pPr>
            <a:r>
              <a:rPr lang="en-US" sz="2400" dirty="0"/>
              <a:t>      Capital levy is a  tax imposed on the capital value of property to repay huge unproductive debt.  It is a direct tax on the total value of property above a certain limit.</a:t>
            </a:r>
          </a:p>
          <a:p>
            <a:pPr marL="0" indent="0">
              <a:buNone/>
            </a:pPr>
            <a:r>
              <a:rPr lang="en-US" sz="2400" b="1" dirty="0"/>
              <a:t>7.   Refunding</a:t>
            </a:r>
          </a:p>
          <a:p>
            <a:pPr marL="0" indent="0">
              <a:buNone/>
            </a:pPr>
            <a:r>
              <a:rPr lang="en-US" sz="2400" dirty="0"/>
              <a:t>     Refunding is the process of replacing maturing securities with new securities. It consists of the issue of new bonds and securities by the government to repay matured loans. In the refunding process, usually, short-term securities are replaced by issuing long-term securities. </a:t>
            </a:r>
          </a:p>
          <a:p>
            <a:pPr marL="0" lvl="0" indent="0">
              <a:buNone/>
            </a:pPr>
            <a:r>
              <a:rPr lang="en-US" sz="2400" b="1" dirty="0"/>
              <a:t>8.  Conversation</a:t>
            </a:r>
            <a:endParaRPr lang="en-IN" sz="2400" dirty="0"/>
          </a:p>
          <a:p>
            <a:pPr marL="0" indent="0">
              <a:buNone/>
            </a:pPr>
            <a:r>
              <a:rPr lang="en-US" sz="2400" dirty="0"/>
              <a:t>     It implies changing of an exiting loan into a new loan.  Under this system, an old loan carrying a higher rate of Interest will be converted into a new loan carrying a lower rate of interest. The advantage of this method is that it reduces annual interest payments.</a:t>
            </a:r>
            <a:endParaRPr lang="en-IN" sz="2400" dirty="0"/>
          </a:p>
          <a:p>
            <a:pPr marL="0" indent="0">
              <a:buNone/>
            </a:pPr>
            <a:r>
              <a:rPr lang="en-US" sz="2400" b="1" dirty="0"/>
              <a:t> </a:t>
            </a:r>
            <a:endParaRPr lang="en-IN" sz="2400" dirty="0"/>
          </a:p>
          <a:p>
            <a:pPr marL="0" indent="0">
              <a:buNone/>
            </a:pPr>
            <a:endParaRPr lang="en-US" sz="2400" dirty="0"/>
          </a:p>
          <a:p>
            <a:pPr marL="0" indent="0">
              <a:buNone/>
            </a:pPr>
            <a:endParaRPr lang="en-IN" sz="2400" dirty="0"/>
          </a:p>
        </p:txBody>
      </p:sp>
    </p:spTree>
    <p:extLst>
      <p:ext uri="{BB962C8B-B14F-4D97-AF65-F5344CB8AC3E}">
        <p14:creationId xmlns:p14="http://schemas.microsoft.com/office/powerpoint/2010/main" val="736622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02BCF4-52A3-44BD-87D2-82FE82198836}"/>
              </a:ext>
            </a:extLst>
          </p:cNvPr>
          <p:cNvSpPr>
            <a:spLocks noGrp="1"/>
          </p:cNvSpPr>
          <p:nvPr>
            <p:ph idx="1"/>
          </p:nvPr>
        </p:nvSpPr>
        <p:spPr>
          <a:xfrm>
            <a:off x="159799" y="186430"/>
            <a:ext cx="11913832" cy="6542843"/>
          </a:xfrm>
        </p:spPr>
        <p:txBody>
          <a:bodyPr>
            <a:normAutofit/>
          </a:bodyPr>
          <a:lstStyle/>
          <a:p>
            <a:pPr marL="0" lvl="0" indent="0">
              <a:buNone/>
            </a:pPr>
            <a:r>
              <a:rPr lang="en-US" sz="2400" b="1" dirty="0"/>
              <a:t>9.    Compulsory Reduction in Rate of Interest </a:t>
            </a:r>
            <a:endParaRPr lang="en-IN" sz="2400" dirty="0"/>
          </a:p>
          <a:p>
            <a:pPr marL="0" indent="0">
              <a:buNone/>
            </a:pPr>
            <a:r>
              <a:rPr lang="en-US" sz="2400" dirty="0"/>
              <a:t>     During the period of the financial crisis, the government may try to reduce the burden of public debt by  a compulsory reduction  in the rate of interest. </a:t>
            </a:r>
          </a:p>
          <a:p>
            <a:pPr marL="0" indent="0">
              <a:buNone/>
            </a:pPr>
            <a:r>
              <a:rPr lang="en-US" sz="2400" b="1" dirty="0"/>
              <a:t>10.    Repudiation</a:t>
            </a:r>
            <a:endParaRPr lang="en-IN" sz="2400" dirty="0"/>
          </a:p>
          <a:p>
            <a:pPr marL="0" indent="0">
              <a:buNone/>
            </a:pPr>
            <a:r>
              <a:rPr lang="en-US" sz="2400" dirty="0"/>
              <a:t>         This is the most extreme method of debt redemption. It means refusal to repay public debt by the government. Repudiation may be done completely or partially. It leads to loss of confidence and the credit of the govt falls.</a:t>
            </a:r>
          </a:p>
          <a:p>
            <a:pPr marL="0" indent="0">
              <a:buNone/>
            </a:pPr>
            <a:r>
              <a:rPr lang="en-US" sz="2400"/>
              <a:t>      *******                  *****************                     ************</a:t>
            </a:r>
            <a:endParaRPr lang="en-IN" sz="2400" dirty="0"/>
          </a:p>
        </p:txBody>
      </p:sp>
    </p:spTree>
    <p:extLst>
      <p:ext uri="{BB962C8B-B14F-4D97-AF65-F5344CB8AC3E}">
        <p14:creationId xmlns:p14="http://schemas.microsoft.com/office/powerpoint/2010/main" val="3748274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2181F-A4A8-4A0A-BA16-22E297406F45}"/>
              </a:ext>
            </a:extLst>
          </p:cNvPr>
          <p:cNvSpPr>
            <a:spLocks noGrp="1"/>
          </p:cNvSpPr>
          <p:nvPr>
            <p:ph idx="1"/>
          </p:nvPr>
        </p:nvSpPr>
        <p:spPr>
          <a:xfrm>
            <a:off x="257452" y="150921"/>
            <a:ext cx="11585360" cy="6542842"/>
          </a:xfrm>
        </p:spPr>
        <p:txBody>
          <a:bodyPr>
            <a:normAutofit/>
          </a:bodyPr>
          <a:lstStyle/>
          <a:p>
            <a:pPr marL="0" indent="0">
              <a:buNone/>
            </a:pPr>
            <a:r>
              <a:rPr lang="en-IN" sz="2400" b="1" dirty="0">
                <a:latin typeface="Arial" panose="020B0604020202020204" pitchFamily="34" charset="0"/>
                <a:cs typeface="Arial" panose="020B0604020202020204" pitchFamily="34" charset="0"/>
              </a:rPr>
              <a:t>Components of Public Finance:</a:t>
            </a:r>
          </a:p>
          <a:p>
            <a:pPr marL="457200" indent="-457200">
              <a:buAutoNum type="arabicPeriod"/>
            </a:pPr>
            <a:r>
              <a:rPr lang="en-IN" sz="2400" b="1" dirty="0">
                <a:latin typeface="Arial" panose="020B0604020202020204" pitchFamily="34" charset="0"/>
                <a:cs typeface="Arial" panose="020B0604020202020204" pitchFamily="34" charset="0"/>
              </a:rPr>
              <a:t>Public Revenue:</a:t>
            </a:r>
          </a:p>
          <a:p>
            <a:pPr marL="0" indent="0">
              <a:buNone/>
            </a:pPr>
            <a:r>
              <a:rPr lang="en-IN" sz="2400" dirty="0">
                <a:latin typeface="Arial" panose="020B0604020202020204" pitchFamily="34" charset="0"/>
                <a:cs typeface="Arial" panose="020B0604020202020204" pitchFamily="34" charset="0"/>
              </a:rPr>
              <a:t>    The income of the government through all sources is known as public revenue. It studies the methods of raising revenue and principles which should govern public revenue. It also studies the classification of taxes, canons of taxation, effects of taxes, etc.</a:t>
            </a:r>
          </a:p>
          <a:p>
            <a:pPr marL="0" indent="0">
              <a:buNone/>
            </a:pPr>
            <a:r>
              <a:rPr lang="en-IN" sz="2400" b="1" dirty="0">
                <a:latin typeface="Arial" panose="020B0604020202020204" pitchFamily="34" charset="0"/>
                <a:cs typeface="Arial" panose="020B0604020202020204" pitchFamily="34" charset="0"/>
              </a:rPr>
              <a:t>2. Public Expenditure:</a:t>
            </a:r>
          </a:p>
          <a:p>
            <a:pPr marL="0" indent="0">
              <a:buNone/>
            </a:pPr>
            <a:r>
              <a:rPr lang="en-IN" sz="2400" dirty="0">
                <a:latin typeface="Arial" panose="020B0604020202020204" pitchFamily="34" charset="0"/>
                <a:cs typeface="Arial" panose="020B0604020202020204" pitchFamily="34" charset="0"/>
              </a:rPr>
              <a:t>    It refers to the expenditure incurred by the public authorities. It studies the classification of public expenditure, effects of public expenditure, public expenditure policies of the government, etc.</a:t>
            </a:r>
          </a:p>
          <a:p>
            <a:pPr marL="0" indent="0">
              <a:buNone/>
            </a:pPr>
            <a:r>
              <a:rPr lang="en-IN" sz="2400" b="1" dirty="0">
                <a:latin typeface="Arial" panose="020B0604020202020204" pitchFamily="34" charset="0"/>
                <a:cs typeface="Arial" panose="020B0604020202020204" pitchFamily="34" charset="0"/>
              </a:rPr>
              <a:t>3. Public Debt:</a:t>
            </a:r>
          </a:p>
          <a:p>
            <a:pPr marL="0" indent="0">
              <a:buNone/>
            </a:pPr>
            <a:r>
              <a:rPr lang="en-IN" sz="2400" dirty="0">
                <a:latin typeface="Arial" panose="020B0604020202020204" pitchFamily="34" charset="0"/>
                <a:cs typeface="Arial" panose="020B0604020202020204" pitchFamily="34" charset="0"/>
              </a:rPr>
              <a:t>    It refers to the loans raised by the government internally and externally. It studies the need for and methods of raising public debt. It also studies the problems related to raising and repayment of public debt.</a:t>
            </a:r>
          </a:p>
          <a:p>
            <a:pPr marL="0" indent="0">
              <a:buNone/>
            </a:pPr>
            <a:endParaRPr lang="en-IN" sz="2400" dirty="0">
              <a:latin typeface="Arial" panose="020B0604020202020204" pitchFamily="34" charset="0"/>
              <a:cs typeface="Arial" panose="020B0604020202020204" pitchFamily="34" charset="0"/>
            </a:endParaRPr>
          </a:p>
          <a:p>
            <a:pPr marL="0" indent="0">
              <a:buNone/>
            </a:pPr>
            <a:endParaRPr lang="en-IN" sz="2400" dirty="0"/>
          </a:p>
        </p:txBody>
      </p:sp>
    </p:spTree>
    <p:extLst>
      <p:ext uri="{BB962C8B-B14F-4D97-AF65-F5344CB8AC3E}">
        <p14:creationId xmlns:p14="http://schemas.microsoft.com/office/powerpoint/2010/main" val="116996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2181F-A4A8-4A0A-BA16-22E297406F45}"/>
              </a:ext>
            </a:extLst>
          </p:cNvPr>
          <p:cNvSpPr>
            <a:spLocks noGrp="1"/>
          </p:cNvSpPr>
          <p:nvPr>
            <p:ph idx="1"/>
          </p:nvPr>
        </p:nvSpPr>
        <p:spPr>
          <a:xfrm>
            <a:off x="257452" y="150921"/>
            <a:ext cx="11585360" cy="6542842"/>
          </a:xfrm>
        </p:spPr>
        <p:txBody>
          <a:bodyPr>
            <a:normAutofit/>
          </a:bodyPr>
          <a:lstStyle/>
          <a:p>
            <a:pPr marL="0" indent="0">
              <a:buNone/>
            </a:pPr>
            <a:r>
              <a:rPr lang="en-IN" sz="2400" dirty="0">
                <a:latin typeface="Arial" panose="020B0604020202020204" pitchFamily="34" charset="0"/>
                <a:cs typeface="Arial" panose="020B0604020202020204" pitchFamily="34" charset="0"/>
              </a:rPr>
              <a:t>4. </a:t>
            </a:r>
            <a:r>
              <a:rPr lang="en-IN" sz="2400" b="1" dirty="0">
                <a:latin typeface="Arial" panose="020B0604020202020204" pitchFamily="34" charset="0"/>
                <a:cs typeface="Arial" panose="020B0604020202020204" pitchFamily="34" charset="0"/>
              </a:rPr>
              <a:t>Financial Administration:</a:t>
            </a:r>
          </a:p>
          <a:p>
            <a:pPr marL="0" indent="0">
              <a:buNone/>
            </a:pPr>
            <a:r>
              <a:rPr lang="en-IN" sz="2400" dirty="0">
                <a:latin typeface="Arial" panose="020B0604020202020204" pitchFamily="34" charset="0"/>
                <a:cs typeface="Arial" panose="020B0604020202020204" pitchFamily="34" charset="0"/>
              </a:rPr>
              <a:t>    It refers to the study of the different aspects of public budget. The objective of framing budget, the methods of framing it, sanctioning and audit, etc are studied in this component.</a:t>
            </a:r>
          </a:p>
          <a:p>
            <a:pPr marL="0" indent="0">
              <a:buNone/>
            </a:pPr>
            <a:r>
              <a:rPr lang="en-IN" sz="2400" b="1" dirty="0">
                <a:latin typeface="Arial" panose="020B0604020202020204" pitchFamily="34" charset="0"/>
                <a:cs typeface="Arial" panose="020B0604020202020204" pitchFamily="34" charset="0"/>
              </a:rPr>
              <a:t>5. Economic Stabilisation:</a:t>
            </a:r>
          </a:p>
          <a:p>
            <a:pPr marL="0" indent="0">
              <a:buNone/>
            </a:pPr>
            <a:r>
              <a:rPr lang="en-IN" sz="2400" dirty="0">
                <a:latin typeface="Arial" panose="020B0604020202020204" pitchFamily="34" charset="0"/>
                <a:cs typeface="Arial" panose="020B0604020202020204" pitchFamily="34" charset="0"/>
              </a:rPr>
              <a:t>    It studies the use of public revenue and expenditure to secure economic stability and growth. It includes the various economic policies and measures of the government that are used to achieve full employment, balanced growth  and optimum use of resources.</a:t>
            </a:r>
          </a:p>
        </p:txBody>
      </p:sp>
    </p:spTree>
    <p:extLst>
      <p:ext uri="{BB962C8B-B14F-4D97-AF65-F5344CB8AC3E}">
        <p14:creationId xmlns:p14="http://schemas.microsoft.com/office/powerpoint/2010/main" val="321719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2181F-A4A8-4A0A-BA16-22E297406F45}"/>
              </a:ext>
            </a:extLst>
          </p:cNvPr>
          <p:cNvSpPr>
            <a:spLocks noGrp="1"/>
          </p:cNvSpPr>
          <p:nvPr>
            <p:ph idx="1"/>
          </p:nvPr>
        </p:nvSpPr>
        <p:spPr>
          <a:xfrm>
            <a:off x="257452" y="150921"/>
            <a:ext cx="11585360" cy="6542842"/>
          </a:xfrm>
        </p:spPr>
        <p:txBody>
          <a:bodyPr>
            <a:normAutofit/>
          </a:bodyPr>
          <a:lstStyle/>
          <a:p>
            <a:pPr marL="0" indent="0" algn="ctr">
              <a:buNone/>
            </a:pPr>
            <a:r>
              <a:rPr lang="en-IN" sz="2800" b="1" dirty="0">
                <a:latin typeface="Arial" panose="020B0604020202020204" pitchFamily="34" charset="0"/>
                <a:cs typeface="Arial" panose="020B0604020202020204" pitchFamily="34" charset="0"/>
              </a:rPr>
              <a:t>Principle of Maximum Social Advantage:</a:t>
            </a:r>
          </a:p>
          <a:p>
            <a:pPr marL="0" indent="0">
              <a:buNone/>
            </a:pP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It is the most fundamental principle of public finance. This principle was introduced by British economist H Dalton. </a:t>
            </a:r>
          </a:p>
          <a:p>
            <a:pPr marL="0" indent="0">
              <a:buNone/>
            </a:pPr>
            <a:r>
              <a:rPr lang="en-IN" sz="2400" dirty="0">
                <a:latin typeface="Arial" panose="020B0604020202020204" pitchFamily="34" charset="0"/>
                <a:cs typeface="Arial" panose="020B0604020202020204" pitchFamily="34" charset="0"/>
              </a:rPr>
              <a:t>    This principle is explained by Dalton by using the two fiscal tools such as tax and public expenditure. When tax is imposed, some disutility is created. On other hand when govt spends money the society enjoy certain amount of utility.</a:t>
            </a:r>
          </a:p>
          <a:p>
            <a:pPr marL="0" indent="0">
              <a:buNone/>
            </a:pPr>
            <a:r>
              <a:rPr lang="en-IN" sz="2400" dirty="0">
                <a:latin typeface="Arial" panose="020B0604020202020204" pitchFamily="34" charset="0"/>
                <a:cs typeface="Arial" panose="020B0604020202020204" pitchFamily="34" charset="0"/>
              </a:rPr>
              <a:t>    According to this principle,  public expenditure and taxation are  carried out up to that point where the marginal utility of  public expenditure is equal to the marginal disutility or the sacrifice imposed by taxation. </a:t>
            </a:r>
          </a:p>
          <a:p>
            <a:pPr marL="0" indent="0">
              <a:buNone/>
            </a:pPr>
            <a:r>
              <a:rPr lang="en-IN" sz="2400" b="1" dirty="0">
                <a:latin typeface="Arial" panose="020B0604020202020204" pitchFamily="34" charset="0"/>
                <a:cs typeface="Arial" panose="020B0604020202020204" pitchFamily="34" charset="0"/>
              </a:rPr>
              <a:t>   The point of maximum social advantage can be determined by the equality between marginal social benefit and marginal social sacrifice. </a:t>
            </a:r>
          </a:p>
        </p:txBody>
      </p:sp>
    </p:spTree>
    <p:extLst>
      <p:ext uri="{BB962C8B-B14F-4D97-AF65-F5344CB8AC3E}">
        <p14:creationId xmlns:p14="http://schemas.microsoft.com/office/powerpoint/2010/main" val="100268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97" y="133165"/>
            <a:ext cx="11477685" cy="6450516"/>
          </a:xfrm>
        </p:spPr>
        <p:txBody>
          <a:bodyPr>
            <a:normAutofit/>
          </a:bodyPr>
          <a:lstStyle/>
          <a:p>
            <a:pPr>
              <a:buNone/>
            </a:pPr>
            <a:r>
              <a:rPr lang="en-US" sz="2400" dirty="0">
                <a:latin typeface="Arial" panose="020B0604020202020204" pitchFamily="34" charset="0"/>
                <a:cs typeface="Arial" panose="020B0604020202020204" pitchFamily="34" charset="0"/>
              </a:rPr>
              <a:t>      Dalton explained the concept of maximum social advantage with reference to Marginal Social Sacrifice and Marginal Social Benefits.</a:t>
            </a:r>
          </a:p>
          <a:p>
            <a:pPr>
              <a:buNone/>
            </a:pPr>
            <a:r>
              <a:rPr lang="en-US" sz="2400" b="1" dirty="0">
                <a:latin typeface="Arial" panose="020B0604020202020204" pitchFamily="34" charset="0"/>
                <a:cs typeface="Arial" panose="020B0604020202020204" pitchFamily="34" charset="0"/>
              </a:rPr>
              <a:t>Marginal Social Sacrifice  ( MSS )</a:t>
            </a:r>
          </a:p>
          <a:p>
            <a:pPr>
              <a:buNone/>
            </a:pPr>
            <a:r>
              <a:rPr lang="en-US" sz="2400" dirty="0">
                <a:latin typeface="Arial" panose="020B0604020202020204" pitchFamily="34" charset="0"/>
                <a:cs typeface="Arial" panose="020B0604020202020204" pitchFamily="34" charset="0"/>
              </a:rPr>
              <a:t>       It refers to the amount of social sacrifice undertaken by the public due to the imposition of an additional unit of tax. Every unit of tax imposed by the  government results in loss of utility. Hence, the marginal social  sacrifice goes on increasing.</a:t>
            </a:r>
          </a:p>
          <a:p>
            <a:pPr>
              <a:buNone/>
            </a:pPr>
            <a:r>
              <a:rPr lang="en-US" sz="2400" b="1" dirty="0">
                <a:latin typeface="Arial" panose="020B0604020202020204" pitchFamily="34" charset="0"/>
                <a:cs typeface="Arial" panose="020B0604020202020204" pitchFamily="34" charset="0"/>
              </a:rPr>
              <a:t>Marginal Social Benefit ( MSB)</a:t>
            </a:r>
          </a:p>
          <a:p>
            <a:pPr>
              <a:buNone/>
            </a:pPr>
            <a:r>
              <a:rPr lang="en-US" sz="2400" dirty="0">
                <a:latin typeface="Arial" panose="020B0604020202020204" pitchFamily="34" charset="0"/>
                <a:cs typeface="Arial" panose="020B0604020202020204" pitchFamily="34" charset="0"/>
              </a:rPr>
              <a:t>        The benefit  derived by the society due to an additional unit of public expenditure is known as Marginal Social Benefit.  The social benefit from each additional unit of public expenditure declines as more and more units of public expenditure are spent. Hence, the marginal social benefit goes on diminishing.</a:t>
            </a:r>
          </a:p>
          <a:p>
            <a:pPr>
              <a:buNone/>
            </a:pPr>
            <a:r>
              <a:rPr lang="en-US" sz="2400" dirty="0">
                <a:latin typeface="Arial" panose="020B0604020202020204" pitchFamily="34" charset="0"/>
                <a:cs typeface="Arial" panose="020B0604020202020204" pitchFamily="34" charset="0"/>
              </a:rPr>
              <a:t>        The principle of maximum social advantage is explained with the help of following diagram.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C571CD7C-2EBC-4451-9C4C-E421E43E4375}"/>
              </a:ext>
            </a:extLst>
          </p:cNvPr>
          <p:cNvPicPr>
            <a:picLocks noGrp="1" noChangeAspect="1"/>
          </p:cNvPicPr>
          <p:nvPr>
            <p:ph idx="1"/>
          </p:nvPr>
        </p:nvPicPr>
        <p:blipFill>
          <a:blip r:embed="rId2"/>
          <a:stretch>
            <a:fillRect/>
          </a:stretch>
        </p:blipFill>
        <p:spPr>
          <a:xfrm>
            <a:off x="814196" y="432969"/>
            <a:ext cx="8040222" cy="5992061"/>
          </a:xfrm>
        </p:spPr>
      </p:pic>
      <p:sp>
        <p:nvSpPr>
          <p:cNvPr id="5" name="TextBox 4">
            <a:extLst>
              <a:ext uri="{FF2B5EF4-FFF2-40B4-BE49-F238E27FC236}">
                <a16:creationId xmlns:a16="http://schemas.microsoft.com/office/drawing/2014/main" id="{2B7BD473-7004-4E6D-91EB-69E40DA9F4CC}"/>
              </a:ext>
            </a:extLst>
          </p:cNvPr>
          <p:cNvSpPr txBox="1"/>
          <p:nvPr/>
        </p:nvSpPr>
        <p:spPr>
          <a:xfrm>
            <a:off x="5690586" y="1056443"/>
            <a:ext cx="569387" cy="369332"/>
          </a:xfrm>
          <a:prstGeom prst="rect">
            <a:avLst/>
          </a:prstGeom>
          <a:noFill/>
        </p:spPr>
        <p:txBody>
          <a:bodyPr wrap="none" rtlCol="0">
            <a:spAutoFit/>
          </a:bodyPr>
          <a:lstStyle/>
          <a:p>
            <a:r>
              <a:rPr lang="en-IN" dirty="0"/>
              <a:t>MSS</a:t>
            </a:r>
          </a:p>
        </p:txBody>
      </p:sp>
      <p:sp>
        <p:nvSpPr>
          <p:cNvPr id="6" name="TextBox 5">
            <a:extLst>
              <a:ext uri="{FF2B5EF4-FFF2-40B4-BE49-F238E27FC236}">
                <a16:creationId xmlns:a16="http://schemas.microsoft.com/office/drawing/2014/main" id="{1A47FC7F-5E09-4C0D-8069-AF096B3F4B76}"/>
              </a:ext>
            </a:extLst>
          </p:cNvPr>
          <p:cNvSpPr txBox="1"/>
          <p:nvPr/>
        </p:nvSpPr>
        <p:spPr>
          <a:xfrm>
            <a:off x="7279689" y="5193436"/>
            <a:ext cx="588623" cy="369332"/>
          </a:xfrm>
          <a:prstGeom prst="rect">
            <a:avLst/>
          </a:prstGeom>
          <a:noFill/>
        </p:spPr>
        <p:txBody>
          <a:bodyPr wrap="none" rtlCol="0">
            <a:spAutoFit/>
          </a:bodyPr>
          <a:lstStyle/>
          <a:p>
            <a:r>
              <a:rPr lang="en-IN" dirty="0"/>
              <a:t>MSB</a:t>
            </a:r>
          </a:p>
        </p:txBody>
      </p:sp>
      <p:sp>
        <p:nvSpPr>
          <p:cNvPr id="7" name="TextBox 6">
            <a:extLst>
              <a:ext uri="{FF2B5EF4-FFF2-40B4-BE49-F238E27FC236}">
                <a16:creationId xmlns:a16="http://schemas.microsoft.com/office/drawing/2014/main" id="{65F025B9-18AB-4010-AA01-04102D54AAFA}"/>
              </a:ext>
            </a:extLst>
          </p:cNvPr>
          <p:cNvSpPr txBox="1"/>
          <p:nvPr/>
        </p:nvSpPr>
        <p:spPr>
          <a:xfrm>
            <a:off x="4225770" y="4438835"/>
            <a:ext cx="308098" cy="369332"/>
          </a:xfrm>
          <a:prstGeom prst="rect">
            <a:avLst/>
          </a:prstGeom>
          <a:noFill/>
        </p:spPr>
        <p:txBody>
          <a:bodyPr wrap="none" rtlCol="0">
            <a:spAutoFit/>
          </a:bodyPr>
          <a:lstStyle/>
          <a:p>
            <a:r>
              <a:rPr lang="en-IN" dirty="0"/>
              <a:t>E</a:t>
            </a:r>
          </a:p>
        </p:txBody>
      </p:sp>
      <p:sp>
        <p:nvSpPr>
          <p:cNvPr id="8" name="TextBox 7">
            <a:extLst>
              <a:ext uri="{FF2B5EF4-FFF2-40B4-BE49-F238E27FC236}">
                <a16:creationId xmlns:a16="http://schemas.microsoft.com/office/drawing/2014/main" id="{F1D570DC-3646-4959-83D4-4885BE78CDCD}"/>
              </a:ext>
            </a:extLst>
          </p:cNvPr>
          <p:cNvSpPr txBox="1"/>
          <p:nvPr/>
        </p:nvSpPr>
        <p:spPr>
          <a:xfrm>
            <a:off x="5175682" y="4069503"/>
            <a:ext cx="295274" cy="369332"/>
          </a:xfrm>
          <a:prstGeom prst="rect">
            <a:avLst/>
          </a:prstGeom>
          <a:noFill/>
        </p:spPr>
        <p:txBody>
          <a:bodyPr wrap="none" rtlCol="0">
            <a:spAutoFit/>
          </a:bodyPr>
          <a:lstStyle/>
          <a:p>
            <a:r>
              <a:rPr lang="en-IN" dirty="0"/>
              <a:t>S</a:t>
            </a:r>
          </a:p>
        </p:txBody>
      </p:sp>
      <p:sp>
        <p:nvSpPr>
          <p:cNvPr id="9" name="TextBox 8">
            <a:extLst>
              <a:ext uri="{FF2B5EF4-FFF2-40B4-BE49-F238E27FC236}">
                <a16:creationId xmlns:a16="http://schemas.microsoft.com/office/drawing/2014/main" id="{DC0F6FC9-F2C8-48F3-BA51-3A3B5DDC6FE1}"/>
              </a:ext>
            </a:extLst>
          </p:cNvPr>
          <p:cNvSpPr txBox="1"/>
          <p:nvPr/>
        </p:nvSpPr>
        <p:spPr>
          <a:xfrm>
            <a:off x="1864310" y="2979768"/>
            <a:ext cx="436338" cy="369332"/>
          </a:xfrm>
          <a:prstGeom prst="rect">
            <a:avLst/>
          </a:prstGeom>
          <a:noFill/>
        </p:spPr>
        <p:txBody>
          <a:bodyPr wrap="none" rtlCol="0">
            <a:spAutoFit/>
          </a:bodyPr>
          <a:lstStyle/>
          <a:p>
            <a:r>
              <a:rPr lang="en-IN" dirty="0"/>
              <a:t>B1</a:t>
            </a:r>
          </a:p>
        </p:txBody>
      </p:sp>
      <p:sp>
        <p:nvSpPr>
          <p:cNvPr id="10" name="TextBox 9">
            <a:extLst>
              <a:ext uri="{FF2B5EF4-FFF2-40B4-BE49-F238E27FC236}">
                <a16:creationId xmlns:a16="http://schemas.microsoft.com/office/drawing/2014/main" id="{327027C1-30AC-488E-BF43-F33AF8B3F0F8}"/>
              </a:ext>
            </a:extLst>
          </p:cNvPr>
          <p:cNvSpPr txBox="1"/>
          <p:nvPr/>
        </p:nvSpPr>
        <p:spPr>
          <a:xfrm>
            <a:off x="1883546" y="5523036"/>
            <a:ext cx="417102" cy="369332"/>
          </a:xfrm>
          <a:prstGeom prst="rect">
            <a:avLst/>
          </a:prstGeom>
          <a:noFill/>
        </p:spPr>
        <p:txBody>
          <a:bodyPr wrap="none" rtlCol="0">
            <a:spAutoFit/>
          </a:bodyPr>
          <a:lstStyle/>
          <a:p>
            <a:r>
              <a:rPr lang="en-IN" dirty="0"/>
              <a:t>S1</a:t>
            </a:r>
          </a:p>
        </p:txBody>
      </p:sp>
      <p:sp>
        <p:nvSpPr>
          <p:cNvPr id="11" name="TextBox 10">
            <a:extLst>
              <a:ext uri="{FF2B5EF4-FFF2-40B4-BE49-F238E27FC236}">
                <a16:creationId xmlns:a16="http://schemas.microsoft.com/office/drawing/2014/main" id="{ECC68F66-04D1-496F-A34F-C86406DCAA6C}"/>
              </a:ext>
            </a:extLst>
          </p:cNvPr>
          <p:cNvSpPr txBox="1"/>
          <p:nvPr/>
        </p:nvSpPr>
        <p:spPr>
          <a:xfrm>
            <a:off x="5156446" y="5468004"/>
            <a:ext cx="314510" cy="369332"/>
          </a:xfrm>
          <a:prstGeom prst="rect">
            <a:avLst/>
          </a:prstGeom>
          <a:noFill/>
        </p:spPr>
        <p:txBody>
          <a:bodyPr wrap="none" rtlCol="0">
            <a:spAutoFit/>
          </a:bodyPr>
          <a:lstStyle/>
          <a:p>
            <a:r>
              <a:rPr lang="en-IN" dirty="0"/>
              <a:t>B</a:t>
            </a:r>
          </a:p>
        </p:txBody>
      </p:sp>
      <p:sp>
        <p:nvSpPr>
          <p:cNvPr id="12" name="TextBox 11">
            <a:extLst>
              <a:ext uri="{FF2B5EF4-FFF2-40B4-BE49-F238E27FC236}">
                <a16:creationId xmlns:a16="http://schemas.microsoft.com/office/drawing/2014/main" id="{8E90DB93-9319-4C9D-911B-4AB286C8DFB8}"/>
              </a:ext>
            </a:extLst>
          </p:cNvPr>
          <p:cNvSpPr txBox="1"/>
          <p:nvPr/>
        </p:nvSpPr>
        <p:spPr>
          <a:xfrm>
            <a:off x="727969" y="3157775"/>
            <a:ext cx="470000" cy="369332"/>
          </a:xfrm>
          <a:prstGeom prst="rect">
            <a:avLst/>
          </a:prstGeom>
          <a:noFill/>
        </p:spPr>
        <p:txBody>
          <a:bodyPr wrap="none" rtlCol="0">
            <a:spAutoFit/>
          </a:bodyPr>
          <a:lstStyle/>
          <a:p>
            <a:r>
              <a:rPr lang="en-IN" dirty="0"/>
              <a:t>M2</a:t>
            </a:r>
          </a:p>
        </p:txBody>
      </p:sp>
      <p:sp>
        <p:nvSpPr>
          <p:cNvPr id="13" name="TextBox 12">
            <a:extLst>
              <a:ext uri="{FF2B5EF4-FFF2-40B4-BE49-F238E27FC236}">
                <a16:creationId xmlns:a16="http://schemas.microsoft.com/office/drawing/2014/main" id="{3F975187-B97F-497F-B878-1F0968277903}"/>
              </a:ext>
            </a:extLst>
          </p:cNvPr>
          <p:cNvSpPr txBox="1"/>
          <p:nvPr/>
        </p:nvSpPr>
        <p:spPr>
          <a:xfrm>
            <a:off x="727969" y="3897245"/>
            <a:ext cx="470000" cy="369332"/>
          </a:xfrm>
          <a:prstGeom prst="rect">
            <a:avLst/>
          </a:prstGeom>
          <a:noFill/>
        </p:spPr>
        <p:txBody>
          <a:bodyPr wrap="none" rtlCol="0">
            <a:spAutoFit/>
          </a:bodyPr>
          <a:lstStyle/>
          <a:p>
            <a:r>
              <a:rPr lang="en-IN" dirty="0"/>
              <a:t>M1</a:t>
            </a:r>
          </a:p>
        </p:txBody>
      </p:sp>
      <p:sp>
        <p:nvSpPr>
          <p:cNvPr id="14" name="TextBox 13">
            <a:extLst>
              <a:ext uri="{FF2B5EF4-FFF2-40B4-BE49-F238E27FC236}">
                <a16:creationId xmlns:a16="http://schemas.microsoft.com/office/drawing/2014/main" id="{89AF096A-488B-4A63-81D9-139EA8A6DB73}"/>
              </a:ext>
            </a:extLst>
          </p:cNvPr>
          <p:cNvSpPr txBox="1"/>
          <p:nvPr/>
        </p:nvSpPr>
        <p:spPr>
          <a:xfrm>
            <a:off x="857811" y="6055698"/>
            <a:ext cx="340158" cy="369332"/>
          </a:xfrm>
          <a:prstGeom prst="rect">
            <a:avLst/>
          </a:prstGeom>
          <a:noFill/>
        </p:spPr>
        <p:txBody>
          <a:bodyPr wrap="none" rtlCol="0">
            <a:spAutoFit/>
          </a:bodyPr>
          <a:lstStyle/>
          <a:p>
            <a:r>
              <a:rPr lang="en-IN" dirty="0"/>
              <a:t>O</a:t>
            </a:r>
          </a:p>
        </p:txBody>
      </p:sp>
      <p:sp>
        <p:nvSpPr>
          <p:cNvPr id="15" name="TextBox 14">
            <a:extLst>
              <a:ext uri="{FF2B5EF4-FFF2-40B4-BE49-F238E27FC236}">
                <a16:creationId xmlns:a16="http://schemas.microsoft.com/office/drawing/2014/main" id="{FF97015E-7640-48BB-A349-63F1063E3EEC}"/>
              </a:ext>
            </a:extLst>
          </p:cNvPr>
          <p:cNvSpPr txBox="1"/>
          <p:nvPr/>
        </p:nvSpPr>
        <p:spPr>
          <a:xfrm>
            <a:off x="1768136" y="6137363"/>
            <a:ext cx="461986" cy="369332"/>
          </a:xfrm>
          <a:prstGeom prst="rect">
            <a:avLst/>
          </a:prstGeom>
          <a:noFill/>
        </p:spPr>
        <p:txBody>
          <a:bodyPr wrap="none" rtlCol="0">
            <a:spAutoFit/>
          </a:bodyPr>
          <a:lstStyle/>
          <a:p>
            <a:r>
              <a:rPr lang="en-IN" dirty="0"/>
              <a:t>Q2</a:t>
            </a:r>
          </a:p>
        </p:txBody>
      </p:sp>
      <p:sp>
        <p:nvSpPr>
          <p:cNvPr id="16" name="TextBox 15">
            <a:extLst>
              <a:ext uri="{FF2B5EF4-FFF2-40B4-BE49-F238E27FC236}">
                <a16:creationId xmlns:a16="http://schemas.microsoft.com/office/drawing/2014/main" id="{A0C34A2E-115D-42FA-B65A-ECBAB404A34D}"/>
              </a:ext>
            </a:extLst>
          </p:cNvPr>
          <p:cNvSpPr txBox="1"/>
          <p:nvPr/>
        </p:nvSpPr>
        <p:spPr>
          <a:xfrm>
            <a:off x="4225770" y="6096531"/>
            <a:ext cx="340158" cy="369332"/>
          </a:xfrm>
          <a:prstGeom prst="rect">
            <a:avLst/>
          </a:prstGeom>
          <a:noFill/>
        </p:spPr>
        <p:txBody>
          <a:bodyPr wrap="none" rtlCol="0">
            <a:spAutoFit/>
          </a:bodyPr>
          <a:lstStyle/>
          <a:p>
            <a:r>
              <a:rPr lang="en-IN" dirty="0"/>
              <a:t>Q</a:t>
            </a:r>
          </a:p>
        </p:txBody>
      </p:sp>
      <p:sp>
        <p:nvSpPr>
          <p:cNvPr id="17" name="TextBox 16">
            <a:extLst>
              <a:ext uri="{FF2B5EF4-FFF2-40B4-BE49-F238E27FC236}">
                <a16:creationId xmlns:a16="http://schemas.microsoft.com/office/drawing/2014/main" id="{3D9D77CC-B796-45C4-8B09-7ED3A2F89BEA}"/>
              </a:ext>
            </a:extLst>
          </p:cNvPr>
          <p:cNvSpPr txBox="1"/>
          <p:nvPr/>
        </p:nvSpPr>
        <p:spPr>
          <a:xfrm>
            <a:off x="4877608" y="6137363"/>
            <a:ext cx="461986" cy="369332"/>
          </a:xfrm>
          <a:prstGeom prst="rect">
            <a:avLst/>
          </a:prstGeom>
          <a:noFill/>
        </p:spPr>
        <p:txBody>
          <a:bodyPr wrap="none" rtlCol="0">
            <a:spAutoFit/>
          </a:bodyPr>
          <a:lstStyle/>
          <a:p>
            <a:r>
              <a:rPr lang="en-IN" dirty="0"/>
              <a:t>Q1</a:t>
            </a:r>
          </a:p>
        </p:txBody>
      </p:sp>
      <p:sp>
        <p:nvSpPr>
          <p:cNvPr id="18" name="TextBox 17">
            <a:extLst>
              <a:ext uri="{FF2B5EF4-FFF2-40B4-BE49-F238E27FC236}">
                <a16:creationId xmlns:a16="http://schemas.microsoft.com/office/drawing/2014/main" id="{DF20C759-F6CA-4170-AEF0-8FB4EA5C81DA}"/>
              </a:ext>
            </a:extLst>
          </p:cNvPr>
          <p:cNvSpPr txBox="1"/>
          <p:nvPr/>
        </p:nvSpPr>
        <p:spPr>
          <a:xfrm>
            <a:off x="788883" y="4636715"/>
            <a:ext cx="348172" cy="369332"/>
          </a:xfrm>
          <a:prstGeom prst="rect">
            <a:avLst/>
          </a:prstGeom>
          <a:noFill/>
        </p:spPr>
        <p:txBody>
          <a:bodyPr wrap="none" rtlCol="0">
            <a:spAutoFit/>
          </a:bodyPr>
          <a:lstStyle/>
          <a:p>
            <a:r>
              <a:rPr lang="en-IN" dirty="0"/>
              <a:t>M</a:t>
            </a:r>
          </a:p>
        </p:txBody>
      </p:sp>
      <p:sp>
        <p:nvSpPr>
          <p:cNvPr id="19" name="TextBox 18">
            <a:extLst>
              <a:ext uri="{FF2B5EF4-FFF2-40B4-BE49-F238E27FC236}">
                <a16:creationId xmlns:a16="http://schemas.microsoft.com/office/drawing/2014/main" id="{C32AB744-B2BC-45C6-861C-98D85610E201}"/>
              </a:ext>
            </a:extLst>
          </p:cNvPr>
          <p:cNvSpPr txBox="1"/>
          <p:nvPr/>
        </p:nvSpPr>
        <p:spPr>
          <a:xfrm>
            <a:off x="8585127" y="5952697"/>
            <a:ext cx="312906" cy="369332"/>
          </a:xfrm>
          <a:prstGeom prst="rect">
            <a:avLst/>
          </a:prstGeom>
          <a:noFill/>
        </p:spPr>
        <p:txBody>
          <a:bodyPr wrap="none" rtlCol="0">
            <a:spAutoFit/>
          </a:bodyPr>
          <a:lstStyle/>
          <a:p>
            <a:r>
              <a:rPr lang="en-IN" dirty="0"/>
              <a:t>X</a:t>
            </a:r>
          </a:p>
        </p:txBody>
      </p:sp>
      <p:sp>
        <p:nvSpPr>
          <p:cNvPr id="20" name="TextBox 19">
            <a:extLst>
              <a:ext uri="{FF2B5EF4-FFF2-40B4-BE49-F238E27FC236}">
                <a16:creationId xmlns:a16="http://schemas.microsoft.com/office/drawing/2014/main" id="{B71936E3-5224-45D3-85C7-A3CEFCD05831}"/>
              </a:ext>
            </a:extLst>
          </p:cNvPr>
          <p:cNvSpPr txBox="1"/>
          <p:nvPr/>
        </p:nvSpPr>
        <p:spPr>
          <a:xfrm>
            <a:off x="881857" y="248303"/>
            <a:ext cx="316112" cy="369332"/>
          </a:xfrm>
          <a:prstGeom prst="rect">
            <a:avLst/>
          </a:prstGeom>
          <a:noFill/>
        </p:spPr>
        <p:txBody>
          <a:bodyPr wrap="none" rtlCol="0">
            <a:spAutoFit/>
          </a:bodyPr>
          <a:lstStyle/>
          <a:p>
            <a:r>
              <a:rPr lang="en-IN" dirty="0"/>
              <a:t>Y</a:t>
            </a:r>
          </a:p>
        </p:txBody>
      </p:sp>
      <p:sp>
        <p:nvSpPr>
          <p:cNvPr id="21" name="TextBox 20">
            <a:extLst>
              <a:ext uri="{FF2B5EF4-FFF2-40B4-BE49-F238E27FC236}">
                <a16:creationId xmlns:a16="http://schemas.microsoft.com/office/drawing/2014/main" id="{2E56C7B2-C0B7-4D8C-B0E6-CE4F02658D18}"/>
              </a:ext>
            </a:extLst>
          </p:cNvPr>
          <p:cNvSpPr txBox="1"/>
          <p:nvPr/>
        </p:nvSpPr>
        <p:spPr>
          <a:xfrm>
            <a:off x="2429522" y="6414019"/>
            <a:ext cx="3666478" cy="369332"/>
          </a:xfrm>
          <a:prstGeom prst="rect">
            <a:avLst/>
          </a:prstGeom>
          <a:noFill/>
        </p:spPr>
        <p:txBody>
          <a:bodyPr wrap="square" rtlCol="0">
            <a:spAutoFit/>
          </a:bodyPr>
          <a:lstStyle/>
          <a:p>
            <a:r>
              <a:rPr lang="en-IN" dirty="0"/>
              <a:t>Unit of taxation and expenditure</a:t>
            </a:r>
          </a:p>
        </p:txBody>
      </p:sp>
      <p:sp>
        <p:nvSpPr>
          <p:cNvPr id="22" name="TextBox 21">
            <a:extLst>
              <a:ext uri="{FF2B5EF4-FFF2-40B4-BE49-F238E27FC236}">
                <a16:creationId xmlns:a16="http://schemas.microsoft.com/office/drawing/2014/main" id="{66BDDC21-2DAD-412D-9385-F7B2E64E70B6}"/>
              </a:ext>
            </a:extLst>
          </p:cNvPr>
          <p:cNvSpPr txBox="1"/>
          <p:nvPr/>
        </p:nvSpPr>
        <p:spPr>
          <a:xfrm>
            <a:off x="105074" y="3527107"/>
            <a:ext cx="588623" cy="923330"/>
          </a:xfrm>
          <a:prstGeom prst="rect">
            <a:avLst/>
          </a:prstGeom>
          <a:noFill/>
        </p:spPr>
        <p:txBody>
          <a:bodyPr wrap="none" rtlCol="0">
            <a:spAutoFit/>
          </a:bodyPr>
          <a:lstStyle/>
          <a:p>
            <a:r>
              <a:rPr lang="en-IN" dirty="0"/>
              <a:t>MSB</a:t>
            </a:r>
          </a:p>
          <a:p>
            <a:r>
              <a:rPr lang="en-IN" dirty="0"/>
              <a:t>And</a:t>
            </a:r>
          </a:p>
          <a:p>
            <a:r>
              <a:rPr lang="en-IN" dirty="0"/>
              <a:t>MSS</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1571</TotalTime>
  <Words>5524</Words>
  <Application>Microsoft Office PowerPoint</Application>
  <PresentationFormat>Widescreen</PresentationFormat>
  <Paragraphs>333</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Chandrashekar Poojary</dc:creator>
  <cp:lastModifiedBy>Chandrashekar Poojary</cp:lastModifiedBy>
  <cp:revision>163</cp:revision>
  <dcterms:created xsi:type="dcterms:W3CDTF">2020-03-01T14:38:02Z</dcterms:created>
  <dcterms:modified xsi:type="dcterms:W3CDTF">2020-04-20T08:57:39Z</dcterms:modified>
</cp:coreProperties>
</file>